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128" r:id="rId1"/>
  </p:sldMasterIdLst>
  <p:notesMasterIdLst>
    <p:notesMasterId r:id="rId27"/>
  </p:notesMasterIdLst>
  <p:sldIdLst>
    <p:sldId id="274" r:id="rId2"/>
    <p:sldId id="455" r:id="rId3"/>
    <p:sldId id="294" r:id="rId4"/>
    <p:sldId id="456" r:id="rId5"/>
    <p:sldId id="457" r:id="rId6"/>
    <p:sldId id="472" r:id="rId7"/>
    <p:sldId id="458" r:id="rId8"/>
    <p:sldId id="459" r:id="rId9"/>
    <p:sldId id="460" r:id="rId10"/>
    <p:sldId id="461" r:id="rId11"/>
    <p:sldId id="462" r:id="rId12"/>
    <p:sldId id="463" r:id="rId13"/>
    <p:sldId id="464" r:id="rId14"/>
    <p:sldId id="465" r:id="rId15"/>
    <p:sldId id="466" r:id="rId16"/>
    <p:sldId id="467" r:id="rId17"/>
    <p:sldId id="468" r:id="rId18"/>
    <p:sldId id="469" r:id="rId19"/>
    <p:sldId id="470" r:id="rId20"/>
    <p:sldId id="454" r:id="rId21"/>
    <p:sldId id="473" r:id="rId22"/>
    <p:sldId id="471" r:id="rId23"/>
    <p:sldId id="273" r:id="rId24"/>
    <p:sldId id="360" r:id="rId25"/>
    <p:sldId id="342" r:id="rId26"/>
  </p:sldIdLst>
  <p:sldSz cx="9144000" cy="6858000" type="screen4x3"/>
  <p:notesSz cx="7099300" cy="10234613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00"/>
    <a:srgbClr val="F2CE00"/>
    <a:srgbClr val="20E069"/>
    <a:srgbClr val="FF5050"/>
    <a:srgbClr val="80E278"/>
    <a:srgbClr val="6DED73"/>
    <a:srgbClr val="6FEB9E"/>
    <a:srgbClr val="2CD4B4"/>
    <a:srgbClr val="79B51C"/>
    <a:srgbClr val="2D323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7" autoAdjust="0"/>
    <p:restoredTop sz="86918" autoAdjust="0"/>
  </p:normalViewPr>
  <p:slideViewPr>
    <p:cSldViewPr>
      <p:cViewPr varScale="1">
        <p:scale>
          <a:sx n="76" d="100"/>
          <a:sy n="76" d="100"/>
        </p:scale>
        <p:origin x="-1498" y="-86"/>
      </p:cViewPr>
      <p:guideLst>
        <p:guide orient="horz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46085125" cy="4608512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 smtClean="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 smtClean="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fld id="{D4FE1D87-9EA2-4139-AACB-FA5A9EBCA935}" type="datetime1">
              <a:rPr lang="fr-FR"/>
              <a:pPr>
                <a:defRPr/>
              </a:pPr>
              <a:t>10/04/2022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9048" tIns="49524" rIns="99048" bIns="49524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nl-BE" noProof="0" smtClean="0"/>
              <a:t>Cliquez pour modifier les styles du texte du masque</a:t>
            </a:r>
          </a:p>
          <a:p>
            <a:pPr lvl="1"/>
            <a:r>
              <a:rPr lang="nl-BE" noProof="0" smtClean="0"/>
              <a:t>Deuxième niveau</a:t>
            </a:r>
          </a:p>
          <a:p>
            <a:pPr lvl="2"/>
            <a:r>
              <a:rPr lang="nl-BE" noProof="0" smtClean="0"/>
              <a:t>Troisième niveau</a:t>
            </a:r>
          </a:p>
          <a:p>
            <a:pPr lvl="3"/>
            <a:r>
              <a:rPr lang="nl-BE" noProof="0" smtClean="0"/>
              <a:t>Quatrième niveau</a:t>
            </a:r>
          </a:p>
          <a:p>
            <a:pPr lvl="4"/>
            <a:r>
              <a:rPr lang="nl-BE" noProof="0" smtClean="0"/>
              <a:t>Cinquième niveau</a:t>
            </a:r>
            <a:endParaRPr lang="fr-FR" noProof="0" smtClean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 smtClean="0">
                <a:latin typeface="Arial" charset="0"/>
                <a:ea typeface="ＭＳ Ｐゴシック" pitchFamily="-65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fld id="{BBF0BD9D-D309-4964-B38A-0E42A4B3EE63}" type="slidenum">
              <a:rPr lang="fr-FR" altLang="fr-FR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1883517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ＭＳ Ｐゴシック" pitchFamily="-65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65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aseline="0" dirty="0" smtClean="0"/>
              <a:t>If I talk about “issues”, it is in the context of the </a:t>
            </a:r>
            <a:r>
              <a:rPr lang="en-CA" baseline="0" dirty="0" err="1" smtClean="0"/>
              <a:t>fmri</a:t>
            </a:r>
            <a:r>
              <a:rPr lang="en-CA" baseline="0" dirty="0" smtClean="0"/>
              <a:t> analysis process, it is NOT meant to blame anyone </a:t>
            </a:r>
            <a:r>
              <a:rPr lang="en-CA" baseline="0" dirty="0" smtClean="0">
                <a:sym typeface="Wingdings" pitchFamily="2" charset="2"/>
              </a:rPr>
              <a:t></a:t>
            </a:r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0BD9D-D309-4964-B38A-0E42A4B3EE63}" type="slidenum">
              <a:rPr lang="fr-FR" altLang="fr-FR" smtClean="0"/>
              <a:pPr/>
              <a:t>1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1283961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10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11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12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chemeClr val="accent1"/>
                </a:solidFill>
              </a:rPr>
              <a:t>What is the most plausible?</a:t>
            </a: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13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14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15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chemeClr val="accent1"/>
                </a:solidFill>
              </a:rPr>
              <a:t>What is the most plausible?</a:t>
            </a: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16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17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18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19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chemeClr val="accent1"/>
                </a:solidFill>
              </a:rPr>
              <a:t>I will do some recommendations but this is more</a:t>
            </a:r>
            <a:r>
              <a:rPr lang="en-US" sz="1400" baseline="0" dirty="0" smtClean="0">
                <a:solidFill>
                  <a:schemeClr val="accent1"/>
                </a:solidFill>
              </a:rPr>
              <a:t> as a way to open the discussion rather than a definitive thing. At the end, a recap document will be written with all decisions (need someone to write down??).</a:t>
            </a:r>
            <a:endParaRPr lang="en-US" sz="14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2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20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err="1" smtClean="0">
                <a:solidFill>
                  <a:schemeClr val="accent1"/>
                </a:solidFill>
              </a:rPr>
              <a:t>Denoising</a:t>
            </a:r>
            <a:r>
              <a:rPr lang="en-US" sz="1400" dirty="0" smtClean="0">
                <a:solidFill>
                  <a:schemeClr val="accent1"/>
                </a:solidFill>
              </a:rPr>
              <a:t>: not necessarily do an expert quality assessment, just if you see something weird report it!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chemeClr val="accent1"/>
                </a:solidFill>
              </a:rPr>
              <a:t>Controls probably not smoothed with same kernel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chemeClr val="accent1"/>
                </a:solidFill>
              </a:rPr>
              <a:t>and not same preprocessing: </a:t>
            </a:r>
            <a:r>
              <a:rPr lang="en-US" sz="1400" dirty="0" err="1" smtClean="0">
                <a:solidFill>
                  <a:schemeClr val="accent1"/>
                </a:solidFill>
              </a:rPr>
              <a:t>swaf</a:t>
            </a:r>
            <a:r>
              <a:rPr lang="en-US" sz="1400" dirty="0" smtClean="0">
                <a:solidFill>
                  <a:schemeClr val="accent1"/>
                </a:solidFill>
              </a:rPr>
              <a:t> instead of s6rwaf. So no resize!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chemeClr val="accent1"/>
                </a:solidFill>
              </a:rPr>
              <a:t>and from folder </a:t>
            </a:r>
            <a:r>
              <a:rPr lang="en-US" sz="1400" dirty="0" err="1" smtClean="0">
                <a:solidFill>
                  <a:schemeClr val="accent1"/>
                </a:solidFill>
              </a:rPr>
              <a:t>restMotionProcessed</a:t>
            </a:r>
            <a:r>
              <a:rPr lang="en-US" sz="1400" dirty="0" smtClean="0">
                <a:solidFill>
                  <a:schemeClr val="accent1"/>
                </a:solidFill>
              </a:rPr>
              <a:t> instead of </a:t>
            </a:r>
            <a:r>
              <a:rPr lang="en-US" sz="1400" dirty="0" err="1" smtClean="0">
                <a:solidFill>
                  <a:schemeClr val="accent1"/>
                </a:solidFill>
              </a:rPr>
              <a:t>restMotionCorrected</a:t>
            </a:r>
            <a:r>
              <a:rPr lang="en-US" sz="1400" dirty="0" smtClean="0">
                <a:solidFill>
                  <a:schemeClr val="accent1"/>
                </a:solidFill>
              </a:rPr>
              <a:t> (but for patients it is </a:t>
            </a:r>
            <a:r>
              <a:rPr lang="en-US" sz="1400" dirty="0" err="1" smtClean="0">
                <a:solidFill>
                  <a:schemeClr val="accent1"/>
                </a:solidFill>
              </a:rPr>
              <a:t>restMotionCorrected</a:t>
            </a:r>
            <a:r>
              <a:rPr lang="en-US" sz="1400" dirty="0" smtClean="0">
                <a:solidFill>
                  <a:schemeClr val="accent1"/>
                </a:solidFill>
              </a:rPr>
              <a:t>). But only the name change, files are the same. But advised to sue </a:t>
            </a:r>
            <a:r>
              <a:rPr lang="en-US" sz="1400" dirty="0" err="1" smtClean="0">
                <a:solidFill>
                  <a:schemeClr val="accent1"/>
                </a:solidFill>
              </a:rPr>
              <a:t>restMotionCorrected</a:t>
            </a:r>
            <a:r>
              <a:rPr lang="en-US" sz="1400" dirty="0" smtClean="0">
                <a:solidFill>
                  <a:schemeClr val="accent1"/>
                </a:solidFill>
              </a:rPr>
              <a:t> always for consistency.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chemeClr val="accent1"/>
                </a:solidFill>
              </a:rPr>
              <a:t>QA: at </a:t>
            </a:r>
            <a:r>
              <a:rPr lang="en-US" sz="1400" dirty="0" err="1" smtClean="0">
                <a:solidFill>
                  <a:schemeClr val="accent1"/>
                </a:solidFill>
              </a:rPr>
              <a:t>denoising</a:t>
            </a:r>
            <a:r>
              <a:rPr lang="en-US" sz="1400" dirty="0" smtClean="0">
                <a:solidFill>
                  <a:schemeClr val="accent1"/>
                </a:solidFill>
              </a:rPr>
              <a:t>, should ALWAYS be Gaussian like, because of the smoothing! If it is not, then the smoothing was not done!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chemeClr val="accent1"/>
                </a:solidFill>
              </a:rPr>
              <a:t>Use our </a:t>
            </a:r>
            <a:r>
              <a:rPr lang="en-US" sz="1400" dirty="0" err="1" smtClean="0">
                <a:solidFill>
                  <a:schemeClr val="accent1"/>
                </a:solidFill>
              </a:rPr>
              <a:t>conn</a:t>
            </a:r>
            <a:r>
              <a:rPr lang="en-US" sz="1400" dirty="0" smtClean="0">
                <a:solidFill>
                  <a:schemeClr val="accent1"/>
                </a:solidFill>
              </a:rPr>
              <a:t> loader tool to avoid manipulation errors. Also we do not lose anything, if there is an issue someday, we can reuse the </a:t>
            </a:r>
            <a:r>
              <a:rPr lang="en-US" sz="1400" dirty="0" err="1" smtClean="0">
                <a:solidFill>
                  <a:schemeClr val="accent1"/>
                </a:solidFill>
              </a:rPr>
              <a:t>conn</a:t>
            </a:r>
            <a:r>
              <a:rPr lang="en-US" sz="1400" dirty="0" smtClean="0">
                <a:solidFill>
                  <a:schemeClr val="accent1"/>
                </a:solidFill>
              </a:rPr>
              <a:t> projects generated with the script for previous subjects, just like we are doing today!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21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chemeClr val="accent1"/>
                </a:solidFill>
              </a:rPr>
              <a:t>Migration = when</a:t>
            </a:r>
            <a:r>
              <a:rPr lang="en-US" sz="1400" baseline="0" dirty="0" smtClean="0">
                <a:solidFill>
                  <a:schemeClr val="accent1"/>
                </a:solidFill>
              </a:rPr>
              <a:t> a user gives the script to someone else, need to change several hidden parameters and to have exactly the same software versions and correct PATH!</a:t>
            </a:r>
            <a:endParaRPr lang="en-US" sz="1400" dirty="0" smtClean="0">
              <a:solidFill>
                <a:schemeClr val="accent1"/>
              </a:solidFill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 smtClean="0">
              <a:solidFill>
                <a:schemeClr val="accent1"/>
              </a:solidFill>
            </a:endParaRP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chemeClr val="accent1"/>
                </a:solidFill>
              </a:rPr>
              <a:t>Make experimental SPM12 + CAT12 for better segmentation &amp; subject space high-dimensional per tissue projection (for research!). This will replace SPM8+VBM8 script used by Carol (Lancet paper etc).</a:t>
            </a:r>
          </a:p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22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0BD9D-D309-4964-B38A-0E42A4B3EE63}" type="slidenum">
              <a:rPr lang="fr-FR" altLang="fr-FR" smtClean="0"/>
              <a:pPr/>
              <a:t>23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1929631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0BD9D-D309-4964-B38A-0E42A4B3EE63}" type="slidenum">
              <a:rPr lang="fr-FR" altLang="fr-FR" smtClean="0"/>
              <a:pPr/>
              <a:t>24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19296311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BF0BD9D-D309-4964-B38A-0E42A4B3EE63}" type="slidenum">
              <a:rPr lang="fr-FR" altLang="fr-FR" smtClean="0"/>
              <a:pPr/>
              <a:t>25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1283961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 smtClean="0">
                <a:solidFill>
                  <a:schemeClr val="accent1"/>
                </a:solidFill>
              </a:rPr>
              <a:t>Multiple scripts per</a:t>
            </a:r>
            <a:r>
              <a:rPr lang="en-US" sz="1400" baseline="0" dirty="0" smtClean="0">
                <a:solidFill>
                  <a:schemeClr val="accent1"/>
                </a:solidFill>
              </a:rPr>
              <a:t> </a:t>
            </a:r>
            <a:r>
              <a:rPr lang="en-US" sz="1400" dirty="0" smtClean="0">
                <a:solidFill>
                  <a:schemeClr val="accent1"/>
                </a:solidFill>
              </a:rPr>
              <a:t>package</a:t>
            </a: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4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5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1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600" dirty="0" smtClean="0">
                <a:solidFill>
                  <a:schemeClr val="accent1"/>
                </a:solidFill>
                <a:sym typeface="Wingdings" pitchFamily="2" charset="2"/>
              </a:rPr>
              <a:t>(shameless plug: I fixed all of the above in my script ;) )</a:t>
            </a:r>
            <a:endParaRPr lang="en-US" sz="26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7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8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4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804763" indent="-309524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238098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733337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228576" indent="-24762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723815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3219054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714293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4209532" indent="-24762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9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4753"/>
              </a:solidFill>
              <a:ea typeface="ＭＳ Ｐゴシック" pitchFamily="-65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4753"/>
              </a:solidFill>
              <a:ea typeface="ＭＳ Ｐゴシック" pitchFamily="-65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4753"/>
              </a:solidFill>
              <a:ea typeface="ＭＳ Ｐゴシック" pitchFamily="-65" charset="-128"/>
            </a:endParaRPr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6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D310494-8DB6-4322-B784-30E329114FE4}" type="datetime1">
              <a:rPr lang="fr-FR" smtClean="0"/>
              <a:pPr>
                <a:defRPr/>
              </a:pPr>
              <a:t>10/04/2022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54622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C8CA25-4B0C-4614-BCF4-AA84EF2689B6}" type="datetime1">
              <a:rPr lang="fr-FR" smtClean="0"/>
              <a:pPr>
                <a:defRPr/>
              </a:pPr>
              <a:t>10/04/2022</a:t>
            </a:fld>
            <a:endParaRPr lang="fr-FR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930563-85A0-4B57-864B-58D2948942D0}" type="slidenum">
              <a:rPr lang="fr-FR" altLang="fr-FR" smtClean="0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443527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4753"/>
              </a:solidFill>
              <a:ea typeface="ＭＳ Ｐゴシック" pitchFamily="-65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4753"/>
              </a:solidFill>
              <a:ea typeface="ＭＳ Ｐゴシック" pitchFamily="-65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4753"/>
              </a:solidFill>
              <a:ea typeface="ＭＳ Ｐゴシック" pitchFamily="-65" charset="-128"/>
            </a:endParaRPr>
          </a:p>
        </p:txBody>
      </p:sp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>
          <a:xfrm>
            <a:off x="6553200" y="6248400"/>
            <a:ext cx="22098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686C38-1FA9-4625-B7D4-03844EC00C13}" type="datetime1">
              <a:rPr lang="fr-FR" smtClean="0"/>
              <a:pPr>
                <a:defRPr/>
              </a:pPr>
              <a:t>10/04/2022</a:t>
            </a:fld>
            <a:endParaRPr 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457200" y="6248400"/>
            <a:ext cx="5573713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5"/>
          </a:xfrm>
        </p:spPr>
        <p:txBody>
          <a:bodyPr/>
          <a:lstStyle>
            <a:lvl1pPr>
              <a:defRPr/>
            </a:lvl1pPr>
          </a:lstStyle>
          <a:p>
            <a:fld id="{EA930563-85A0-4B57-864B-58D2948942D0}" type="slidenum">
              <a:rPr lang="fr-FR" altLang="fr-FR" smtClean="0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4491554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white"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4753"/>
              </a:solidFill>
              <a:ea typeface="ＭＳ Ｐゴシック" pitchFamily="-65" charset="-12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4753"/>
              </a:solidFill>
              <a:ea typeface="ＭＳ Ｐゴシック" pitchFamily="-65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4753"/>
              </a:solidFill>
              <a:ea typeface="ＭＳ Ｐゴシック" pitchFamily="-65" charset="-128"/>
            </a:endParaRPr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6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76200" y="6069013"/>
            <a:ext cx="2057400" cy="685800"/>
          </a:xfrm>
        </p:spPr>
        <p:txBody>
          <a:bodyPr>
            <a:noAutofit/>
          </a:bodyPr>
          <a:lstStyle>
            <a:lvl1pPr algn="ctr">
              <a:defRPr sz="20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9C4ED801-52E2-4F1B-ABFB-6AB636265031}" type="datetime1">
              <a:rPr lang="fr-FR" smtClean="0"/>
              <a:pPr>
                <a:defRPr/>
              </a:pPr>
              <a:t>10/04/2022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824642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85728"/>
            <a:ext cx="7572428" cy="928694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31E01E-94C2-487E-84CF-CE186C33847B}" type="datetime1">
              <a:rPr lang="fr-FR" smtClean="0"/>
              <a:pPr>
                <a:defRPr/>
              </a:pPr>
              <a:t>10/04/2022</a:t>
            </a:fld>
            <a:endParaRPr lang="fr-FR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930563-85A0-4B57-864B-58D2948942D0}" type="slidenum">
              <a:rPr lang="fr-FR" altLang="fr-FR" smtClean="0"/>
              <a:pPr/>
              <a:t>‹#›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xmlns="" val="873052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4753"/>
              </a:solidFill>
              <a:ea typeface="ＭＳ Ｐゴシック" pitchFamily="-65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4753"/>
              </a:solidFill>
              <a:ea typeface="ＭＳ Ｐゴシック" pitchFamily="-65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4753"/>
              </a:solidFill>
              <a:ea typeface="ＭＳ Ｐゴシック" pitchFamily="-65" charset="-128"/>
            </a:endParaRPr>
          </a:p>
        </p:txBody>
      </p:sp>
      <p:pic>
        <p:nvPicPr>
          <p:cNvPr id="7" name="Image 14" descr="GIGA_logo_new.G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500063"/>
            <a:ext cx="129857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28728" y="1571612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3600" b="0" cap="none">
                <a:solidFill>
                  <a:srgbClr val="79B51C"/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Espace réservé de la date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01BF53-AD2F-40A6-9366-722B700D88C9}" type="datetime1">
              <a:rPr lang="fr-FR" smtClean="0"/>
              <a:pPr>
                <a:defRPr/>
              </a:pPr>
              <a:t>10/04/2022</a:t>
            </a:fld>
            <a:endParaRPr lang="fr-FR"/>
          </a:p>
        </p:txBody>
      </p:sp>
      <p:sp>
        <p:nvSpPr>
          <p:cNvPr id="9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fld id="{EA930563-85A0-4B57-864B-58D2948942D0}" type="slidenum">
              <a:rPr lang="fr-FR" altLang="fr-FR" smtClean="0"/>
              <a:pPr/>
              <a:t>‹#›</a:t>
            </a:fld>
            <a:endParaRPr lang="fr-FR" altLang="fr-FR"/>
          </a:p>
        </p:txBody>
      </p:sp>
      <p:sp>
        <p:nvSpPr>
          <p:cNvPr id="10" name="Espace réservé du pied de page 13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780015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7E16A9-5813-4553-BF0C-0DA3511A59B5}" type="datetime1">
              <a:rPr lang="fr-FR" smtClean="0"/>
              <a:pPr>
                <a:defRPr/>
              </a:pPr>
              <a:t>10/04/2022</a:t>
            </a:fld>
            <a:endParaRPr lang="fr-FR"/>
          </a:p>
        </p:txBody>
      </p:sp>
      <p:sp>
        <p:nvSpPr>
          <p:cNvPr id="6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930563-85A0-4B57-864B-58D2948942D0}" type="slidenum">
              <a:rPr lang="fr-FR" altLang="fr-FR" smtClean="0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125519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85852" y="357166"/>
            <a:ext cx="7400948" cy="785834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5" name="Espace réservé du texte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A45813-3705-40C0-A287-588FAC0FBD4B}" type="datetime1">
              <a:rPr lang="fr-FR" smtClean="0"/>
              <a:pPr>
                <a:defRPr/>
              </a:pPr>
              <a:t>10/04/2022</a:t>
            </a:fld>
            <a:endParaRPr lang="fr-FR"/>
          </a:p>
        </p:txBody>
      </p:sp>
      <p:sp>
        <p:nvSpPr>
          <p:cNvPr id="8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930563-85A0-4B57-864B-58D2948942D0}" type="slidenum">
              <a:rPr lang="fr-FR" altLang="fr-FR" smtClean="0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779261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BDCCE40-B7B8-4C0F-A5EB-90EB8A3E1998}" type="datetime1">
              <a:rPr lang="fr-FR" smtClean="0"/>
              <a:pPr>
                <a:defRPr/>
              </a:pPr>
              <a:t>10/04/2022</a:t>
            </a:fld>
            <a:endParaRPr lang="fr-FR"/>
          </a:p>
        </p:txBody>
      </p:sp>
      <p:sp>
        <p:nvSpPr>
          <p:cNvPr id="4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930563-85A0-4B57-864B-58D2948942D0}" type="slidenum">
              <a:rPr lang="fr-FR" altLang="fr-FR" smtClean="0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1693843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B10A76-97B7-4FE8-B898-6A29F44A9B54}" type="datetime1">
              <a:rPr lang="fr-FR" smtClean="0"/>
              <a:pPr>
                <a:defRPr/>
              </a:pPr>
              <a:t>10/04/2022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A930563-85A0-4B57-864B-58D2948942D0}" type="slidenum">
              <a:rPr lang="fr-FR" altLang="fr-FR" smtClean="0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1385303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85852" y="285728"/>
            <a:ext cx="7572428" cy="857256"/>
          </a:xfrm>
        </p:spPr>
        <p:txBody>
          <a:bodyPr/>
          <a:lstStyle>
            <a:lvl1pPr algn="l">
              <a:buNone/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600">
                <a:latin typeface="Century Gothic" pitchFamily="34" charset="0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Espace réservé de la date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12130C-03E8-453D-9433-1520FF8B9471}" type="datetime1">
              <a:rPr lang="fr-FR" smtClean="0"/>
              <a:pPr>
                <a:defRPr/>
              </a:pPr>
              <a:t>10/04/2022</a:t>
            </a:fld>
            <a:endParaRPr lang="fr-FR"/>
          </a:p>
        </p:txBody>
      </p:sp>
      <p:sp>
        <p:nvSpPr>
          <p:cNvPr id="6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930563-85A0-4B57-864B-58D2948942D0}" type="slidenum">
              <a:rPr lang="fr-FR" altLang="fr-FR" smtClean="0"/>
              <a:pPr/>
              <a:t>‹#›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1924211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white"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4753"/>
              </a:solidFill>
              <a:ea typeface="ＭＳ Ｐゴシック" pitchFamily="-65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4753"/>
              </a:solidFill>
              <a:ea typeface="ＭＳ Ｐゴシック" pitchFamily="-65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4753"/>
              </a:solidFill>
              <a:ea typeface="ＭＳ Ｐゴシック" pitchFamily="-65" charset="-128"/>
            </a:endParaRPr>
          </a:p>
        </p:txBody>
      </p:sp>
      <p:sp>
        <p:nvSpPr>
          <p:cNvPr id="8" name="Rectangle 7"/>
          <p:cNvSpPr/>
          <p:nvPr/>
        </p:nvSpPr>
        <p:spPr bwMode="white"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4753"/>
              </a:solidFill>
              <a:ea typeface="ＭＳ Ｐゴシック" pitchFamily="-65" charset="-128"/>
            </a:endParaRP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9" name="Espace réservé de la date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B3E8DF-5638-4852-BA5A-4A6971612D11}" type="datetime1">
              <a:rPr lang="fr-FR" smtClean="0"/>
              <a:pPr>
                <a:defRPr/>
              </a:pPr>
              <a:t>10/04/2022</a:t>
            </a:fld>
            <a:endParaRPr lang="fr-FR"/>
          </a:p>
        </p:txBody>
      </p:sp>
      <p:sp>
        <p:nvSpPr>
          <p:cNvPr id="10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4667250"/>
            <a:ext cx="1447800" cy="663575"/>
          </a:xfrm>
        </p:spPr>
        <p:txBody>
          <a:bodyPr/>
          <a:lstStyle>
            <a:lvl1pPr>
              <a:defRPr sz="2800"/>
            </a:lvl1pPr>
          </a:lstStyle>
          <a:p>
            <a:fld id="{EA930563-85A0-4B57-864B-58D2948942D0}" type="slidenum">
              <a:rPr lang="fr-FR" altLang="fr-FR" smtClean="0"/>
              <a:pPr/>
              <a:t>‹#›</a:t>
            </a:fld>
            <a:endParaRPr lang="fr-FR" altLang="fr-FR"/>
          </a:p>
        </p:txBody>
      </p:sp>
      <p:sp>
        <p:nvSpPr>
          <p:cNvPr id="11" name="Espace réservé du pied de page 13"/>
          <p:cNvSpPr>
            <a:spLocks noGrp="1"/>
          </p:cNvSpPr>
          <p:nvPr>
            <p:ph type="ftr" sz="quarter" idx="12"/>
          </p:nvPr>
        </p:nvSpPr>
        <p:spPr>
          <a:xfrm>
            <a:off x="1600200" y="6248400"/>
            <a:ext cx="4572000" cy="365125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267280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21"/>
          <p:cNvSpPr>
            <a:spLocks noGrp="1"/>
          </p:cNvSpPr>
          <p:nvPr>
            <p:ph type="title"/>
          </p:nvPr>
        </p:nvSpPr>
        <p:spPr bwMode="auto">
          <a:xfrm>
            <a:off x="1092994" y="222250"/>
            <a:ext cx="7548562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 style du titre</a:t>
            </a:r>
            <a:endParaRPr lang="en-US"/>
          </a:p>
        </p:txBody>
      </p:sp>
      <p:sp>
        <p:nvSpPr>
          <p:cNvPr id="1027" name="Espace réservé du texte 12"/>
          <p:cNvSpPr>
            <a:spLocks noGrp="1"/>
          </p:cNvSpPr>
          <p:nvPr>
            <p:ph type="body" idx="1"/>
          </p:nvPr>
        </p:nvSpPr>
        <p:spPr bwMode="auto"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14" name="Espace réservé de la date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2"/>
                </a:solidFill>
                <a:latin typeface="Century Gothic" charset="0"/>
              </a:defRPr>
            </a:lvl1pPr>
          </a:lstStyle>
          <a:p>
            <a:pPr>
              <a:defRPr/>
            </a:pPr>
            <a:fld id="{6E5F8BBC-150D-4858-B2D9-EED13B80D549}" type="datetime1">
              <a:rPr lang="fr-FR" smtClean="0"/>
              <a:pPr>
                <a:defRPr/>
              </a:pPr>
              <a:t>10/04/2022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400" smtClean="0">
                <a:solidFill>
                  <a:schemeClr val="tx2"/>
                </a:solidFill>
                <a:latin typeface="Century Gothic" pitchFamily="-65" charset="0"/>
                <a:ea typeface="ＭＳ Ｐゴシック" pitchFamily="-65" charset="-128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4753"/>
              </a:solidFill>
              <a:ea typeface="ＭＳ Ｐゴシック" pitchFamily="-65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4753"/>
              </a:solidFill>
              <a:ea typeface="ＭＳ Ｐゴシック" pitchFamily="-65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004753"/>
              </a:solidFill>
              <a:ea typeface="ＭＳ Ｐゴシック" pitchFamily="-65" charset="-128"/>
            </a:endParaRPr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0" y="1271588"/>
            <a:ext cx="533400" cy="2444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ctr">
              <a:defRPr sz="1400" b="1">
                <a:solidFill>
                  <a:srgbClr val="FFFFFF"/>
                </a:solidFill>
                <a:latin typeface="Tw Cen MT" charset="0"/>
              </a:defRPr>
            </a:lvl1pPr>
          </a:lstStyle>
          <a:p>
            <a:fld id="{EA930563-85A0-4B57-864B-58D2948942D0}" type="slidenum">
              <a:rPr lang="fr-FR" altLang="fr-FR" smtClean="0"/>
              <a:pPr/>
              <a:t>‹#›</a:t>
            </a:fld>
            <a:endParaRPr lang="fr-FR" altLang="fr-FR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  <a:cs typeface="+mn-cs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  <a:cs typeface="+mn-cs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  <a:cs typeface="+mn-cs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  <a:cs typeface="+mn-cs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  <a:cs typeface="+mn-cs"/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00000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  <a:cs typeface="+mn-cs"/>
            </a:endParaRPr>
          </a:p>
        </p:txBody>
      </p:sp>
      <p:pic>
        <p:nvPicPr>
          <p:cNvPr id="18" name="Image 9" descr="GIGA_logo_new.GIF"/>
          <p:cNvPicPr>
            <a:picLocks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03" y="656760"/>
            <a:ext cx="720000" cy="61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>
            <a:spLocks noChangeArrowheads="1"/>
          </p:cNvSpPr>
          <p:nvPr userDrawn="1"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0" name="Rectangle 19"/>
          <p:cNvSpPr>
            <a:spLocks noChangeArrowheads="1"/>
          </p:cNvSpPr>
          <p:nvPr userDrawn="1"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1" name="Rectangle 20"/>
          <p:cNvSpPr>
            <a:spLocks noChangeArrowheads="1"/>
          </p:cNvSpPr>
          <p:nvPr userDrawn="1"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2" name="Rectangle 21"/>
          <p:cNvSpPr>
            <a:spLocks noChangeArrowheads="1"/>
          </p:cNvSpPr>
          <p:nvPr userDrawn="1"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 userDrawn="1"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pic>
        <p:nvPicPr>
          <p:cNvPr id="26" name="Picture 11" descr="logowhite"/>
          <p:cNvPicPr>
            <a:picLocks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203" y="-1255"/>
            <a:ext cx="720000" cy="6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99312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30" r:id="rId2"/>
    <p:sldLayoutId id="2147484131" r:id="rId3"/>
    <p:sldLayoutId id="2147484132" r:id="rId4"/>
    <p:sldLayoutId id="2147484133" r:id="rId5"/>
    <p:sldLayoutId id="2147484134" r:id="rId6"/>
    <p:sldLayoutId id="2147484135" r:id="rId7"/>
    <p:sldLayoutId id="2147484136" r:id="rId8"/>
    <p:sldLayoutId id="2147484137" r:id="rId9"/>
    <p:sldLayoutId id="2147484138" r:id="rId10"/>
    <p:sldLayoutId id="2147484139" r:id="rId11"/>
    <p:sldLayoutId id="2147484049" r:id="rId1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kern="1200">
          <a:solidFill>
            <a:schemeClr val="bg2"/>
          </a:solidFill>
          <a:latin typeface="Century Gothic" pitchFamily="34" charset="0"/>
          <a:ea typeface="ＭＳ Ｐゴシック" pitchFamily="-65" charset="-128"/>
          <a:cs typeface="ＭＳ Ｐゴシック" pitchFamily="-65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Century Gothic" pitchFamily="34" charset="0"/>
          <a:ea typeface="ＭＳ Ｐゴシック" pitchFamily="-65" charset="-128"/>
          <a:cs typeface="ＭＳ Ｐゴシック" pitchFamily="-65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Century Gothic" pitchFamily="34" charset="0"/>
          <a:ea typeface="ＭＳ Ｐゴシック" pitchFamily="-65" charset="-128"/>
          <a:cs typeface="ＭＳ Ｐゴシック" pitchFamily="-65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Century Gothic" pitchFamily="34" charset="0"/>
          <a:ea typeface="ＭＳ Ｐゴシック" pitchFamily="-65" charset="-128"/>
          <a:cs typeface="ＭＳ Ｐゴシック" pitchFamily="-65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bg2"/>
          </a:solidFill>
          <a:latin typeface="Century Gothic" pitchFamily="34" charset="0"/>
          <a:ea typeface="ＭＳ Ｐゴシック" pitchFamily="-65" charset="-128"/>
          <a:cs typeface="ＭＳ Ｐゴシック" pitchFamily="-65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w Cen MT" pitchFamily="34" charset="0"/>
        </a:defRPr>
      </a:lvl9pPr>
    </p:titleStyle>
    <p:bodyStyle>
      <a:lvl1pPr marL="319088" indent="-319088" algn="l" rtl="0" eaLnBrk="1" fontAlgn="base" hangingPunct="1">
        <a:spcBef>
          <a:spcPts val="700"/>
        </a:spcBef>
        <a:spcAft>
          <a:spcPct val="0"/>
        </a:spcAft>
        <a:buClr>
          <a:schemeClr val="accent2"/>
        </a:buClr>
        <a:buSzPct val="60000"/>
        <a:buFont typeface="Wingdings" charset="0"/>
        <a:buChar char=""/>
        <a:defRPr sz="2000" kern="1200">
          <a:solidFill>
            <a:schemeClr val="bg2"/>
          </a:solidFill>
          <a:latin typeface="Century Gothic" pitchFamily="34" charset="0"/>
          <a:ea typeface="ＭＳ Ｐゴシック" pitchFamily="-65" charset="-128"/>
          <a:cs typeface="ＭＳ Ｐゴシック" pitchFamily="-65" charset="-128"/>
        </a:defRPr>
      </a:lvl1pPr>
      <a:lvl2pPr marL="639763" indent="-273050" algn="l" rtl="0" eaLnBrk="1" fontAlgn="base" hangingPunct="1">
        <a:spcBef>
          <a:spcPts val="550"/>
        </a:spcBef>
        <a:spcAft>
          <a:spcPct val="0"/>
        </a:spcAft>
        <a:buClr>
          <a:schemeClr val="accent1"/>
        </a:buClr>
        <a:buSzPct val="70000"/>
        <a:buFont typeface="Arial" charset="0"/>
        <a:buChar char="•"/>
        <a:defRPr sz="2800" kern="1200">
          <a:solidFill>
            <a:schemeClr val="bg2"/>
          </a:solidFill>
          <a:latin typeface="Century Gothic" pitchFamily="34" charset="0"/>
          <a:ea typeface="ＭＳ Ｐゴシック" pitchFamily="-65" charset="-128"/>
          <a:cs typeface="+mn-cs"/>
        </a:defRPr>
      </a:lvl2pPr>
      <a:lvl3pPr marL="914400" indent="-228600" algn="l" rtl="0" eaLnBrk="1" fontAlgn="base" hangingPunct="1">
        <a:spcBef>
          <a:spcPts val="500"/>
        </a:spcBef>
        <a:spcAft>
          <a:spcPct val="0"/>
        </a:spcAft>
        <a:buClr>
          <a:schemeClr val="accent2"/>
        </a:buClr>
        <a:buSzPct val="75000"/>
        <a:buFont typeface="Arial" charset="0"/>
        <a:buChar char="•"/>
        <a:defRPr sz="1600" kern="1200">
          <a:solidFill>
            <a:schemeClr val="bg2"/>
          </a:solidFill>
          <a:latin typeface="Century Gothic" pitchFamily="34" charset="0"/>
          <a:ea typeface="ＭＳ Ｐゴシック" pitchFamily="-65" charset="-128"/>
          <a:cs typeface="+mn-cs"/>
        </a:defRPr>
      </a:lvl3pPr>
      <a:lvl4pPr marL="1371600" indent="-228600" algn="l" rtl="0" eaLnBrk="1" fontAlgn="base" hangingPunct="1">
        <a:spcBef>
          <a:spcPts val="400"/>
        </a:spcBef>
        <a:spcAft>
          <a:spcPct val="0"/>
        </a:spcAft>
        <a:buClr>
          <a:srgbClr val="E2007A"/>
        </a:buClr>
        <a:buSzPct val="75000"/>
        <a:buFont typeface="Arial" charset="0"/>
        <a:buChar char="•"/>
        <a:defRPr sz="1400" kern="1200">
          <a:solidFill>
            <a:schemeClr val="bg2"/>
          </a:solidFill>
          <a:latin typeface="Century Gothic" pitchFamily="34" charset="0"/>
          <a:ea typeface="ＭＳ Ｐゴシック" pitchFamily="-65" charset="-128"/>
          <a:cs typeface="+mn-cs"/>
        </a:defRPr>
      </a:lvl4pPr>
      <a:lvl5pPr marL="1828800" indent="-228600" algn="l" rtl="0" eaLnBrk="1" fontAlgn="base" hangingPunct="1">
        <a:spcBef>
          <a:spcPts val="400"/>
        </a:spcBef>
        <a:spcAft>
          <a:spcPct val="0"/>
        </a:spcAft>
        <a:buClr>
          <a:srgbClr val="79B51C"/>
        </a:buClr>
        <a:buSzPct val="65000"/>
        <a:buFont typeface="Arial" charset="0"/>
        <a:buChar char="•"/>
        <a:defRPr sz="1200" kern="1200">
          <a:solidFill>
            <a:schemeClr val="bg2"/>
          </a:solidFill>
          <a:latin typeface="Century Gothic" pitchFamily="34" charset="0"/>
          <a:ea typeface="ＭＳ Ｐゴシック" pitchFamily="-65" charset="-128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png"/><Relationship Id="rId9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jpeg"/><Relationship Id="rId5" Type="http://schemas.openxmlformats.org/officeDocument/2006/relationships/image" Target="../media/image29.jpeg"/><Relationship Id="rId10" Type="http://schemas.openxmlformats.org/officeDocument/2006/relationships/image" Target="../media/image34.jpeg"/><Relationship Id="rId4" Type="http://schemas.openxmlformats.org/officeDocument/2006/relationships/image" Target="../media/image28.png"/><Relationship Id="rId9" Type="http://schemas.openxmlformats.org/officeDocument/2006/relationships/image" Target="../media/image33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7.jpeg"/><Relationship Id="rId4" Type="http://schemas.openxmlformats.org/officeDocument/2006/relationships/image" Target="../media/image5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17.jpeg"/><Relationship Id="rId4" Type="http://schemas.openxmlformats.org/officeDocument/2006/relationships/image" Target="../media/image5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image" Target="../media/image65.jpe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6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5.jpeg"/><Relationship Id="rId5" Type="http://schemas.openxmlformats.org/officeDocument/2006/relationships/image" Target="../media/image59.jpeg"/><Relationship Id="rId10" Type="http://schemas.openxmlformats.org/officeDocument/2006/relationships/image" Target="../media/image6.png"/><Relationship Id="rId4" Type="http://schemas.openxmlformats.org/officeDocument/2006/relationships/image" Target="../media/image58.jpeg"/><Relationship Id="rId9" Type="http://schemas.openxmlformats.org/officeDocument/2006/relationships/image" Target="../media/image63.png"/><Relationship Id="rId14" Type="http://schemas.openxmlformats.org/officeDocument/2006/relationships/image" Target="../media/image66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5.jpeg"/><Relationship Id="rId5" Type="http://schemas.openxmlformats.org/officeDocument/2006/relationships/image" Target="../media/image59.jpeg"/><Relationship Id="rId10" Type="http://schemas.openxmlformats.org/officeDocument/2006/relationships/image" Target="../media/image6.png"/><Relationship Id="rId4" Type="http://schemas.openxmlformats.org/officeDocument/2006/relationships/image" Target="../media/image58.jpeg"/><Relationship Id="rId9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0" y="1610224"/>
            <a:ext cx="9144000" cy="2088454"/>
          </a:xfrm>
          <a:prstGeom prst="rect">
            <a:avLst/>
          </a:prstGeom>
          <a:solidFill>
            <a:schemeClr val="accent1"/>
          </a:solidFill>
          <a:ln w="10000">
            <a:solidFill>
              <a:schemeClr val="accent1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881464" y="5689206"/>
            <a:ext cx="381000" cy="3810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414864" y="5689206"/>
            <a:ext cx="381000" cy="3810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48264" y="5689206"/>
            <a:ext cx="381000" cy="3810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481664" y="5689206"/>
            <a:ext cx="381000" cy="3810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015064" y="5689206"/>
            <a:ext cx="381000" cy="3810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548464" y="5689206"/>
            <a:ext cx="381000" cy="3810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9" name="ZoneTexte 32"/>
          <p:cNvSpPr txBox="1">
            <a:spLocks noChangeArrowheads="1"/>
          </p:cNvSpPr>
          <p:nvPr/>
        </p:nvSpPr>
        <p:spPr bwMode="auto">
          <a:xfrm>
            <a:off x="0" y="1971997"/>
            <a:ext cx="9144000" cy="1384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sz="2800" b="1" dirty="0" smtClean="0">
                <a:solidFill>
                  <a:schemeClr val="accent2"/>
                </a:solidFill>
                <a:latin typeface="Century Gothic" charset="0"/>
              </a:rPr>
              <a:t>CSG Meeting:</a:t>
            </a:r>
          </a:p>
          <a:p>
            <a:pPr algn="ctr" eaLnBrk="1" hangingPunct="1"/>
            <a:r>
              <a:rPr lang="en-US" sz="2800" b="1" dirty="0" err="1" smtClean="0">
                <a:solidFill>
                  <a:schemeClr val="accent2"/>
                </a:solidFill>
                <a:latin typeface="Century Gothic" charset="0"/>
              </a:rPr>
              <a:t>fMRI</a:t>
            </a:r>
            <a:r>
              <a:rPr lang="en-US" sz="2800" b="1" dirty="0" smtClean="0">
                <a:solidFill>
                  <a:schemeClr val="accent2"/>
                </a:solidFill>
                <a:latin typeface="Century Gothic" charset="0"/>
              </a:rPr>
              <a:t> pipelines comparison</a:t>
            </a:r>
          </a:p>
          <a:p>
            <a:pPr algn="ctr" eaLnBrk="1" hangingPunct="1"/>
            <a:r>
              <a:rPr lang="en-US" sz="2800" b="1" dirty="0" smtClean="0">
                <a:solidFill>
                  <a:schemeClr val="accent2"/>
                </a:solidFill>
                <a:latin typeface="Century Gothic" charset="0"/>
              </a:rPr>
              <a:t>and process enhancement</a:t>
            </a:r>
          </a:p>
        </p:txBody>
      </p:sp>
      <p:pic>
        <p:nvPicPr>
          <p:cNvPr id="12" name="Image 5" descr="GIGA_logo_new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99633" y="6044405"/>
            <a:ext cx="867841" cy="705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1" descr="logowhit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2338" y="4224947"/>
            <a:ext cx="1806462" cy="16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2021428" y="4365104"/>
            <a:ext cx="62229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smtClean="0">
                <a:solidFill>
                  <a:schemeClr val="tx2"/>
                </a:solidFill>
              </a:rPr>
              <a:t>Stephen Larroque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Coma Science Group, GIGA Consciousness</a:t>
            </a:r>
          </a:p>
          <a:p>
            <a:r>
              <a:rPr lang="en-US" sz="2400" dirty="0" smtClean="0">
                <a:solidFill>
                  <a:schemeClr val="tx2"/>
                </a:solidFill>
              </a:rPr>
              <a:t>University of Liège</a:t>
            </a:r>
          </a:p>
        </p:txBody>
      </p:sp>
      <p:pic>
        <p:nvPicPr>
          <p:cNvPr id="15" name="Image 10" descr="ULg_logo.gi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33707" y="6036245"/>
            <a:ext cx="1013526" cy="739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83568" y="6237312"/>
            <a:ext cx="1321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11/08/2017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981100" y="101165"/>
            <a:ext cx="7181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en-US" sz="2800" dirty="0" smtClean="0">
              <a:solidFill>
                <a:schemeClr val="bg2"/>
              </a:solidFill>
            </a:endParaRPr>
          </a:p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Invited Talk</a:t>
            </a:r>
          </a:p>
        </p:txBody>
      </p:sp>
    </p:spTree>
    <p:extLst>
      <p:ext uri="{BB962C8B-B14F-4D97-AF65-F5344CB8AC3E}">
        <p14:creationId xmlns:p14="http://schemas.microsoft.com/office/powerpoint/2010/main" xmlns="" val="197147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1214414" y="-235998"/>
            <a:ext cx="7929586" cy="928694"/>
          </a:xfrm>
        </p:spPr>
        <p:txBody>
          <a:bodyPr/>
          <a:lstStyle/>
          <a:p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fMRI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pipelines: 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Denoising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Patient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930563-85A0-4B57-864B-58D2948942D0}" type="slidenum">
              <a:rPr lang="fr-FR" altLang="fr-FR" smtClean="0"/>
              <a:pPr/>
              <a:t>10</a:t>
            </a:fld>
            <a:endParaRPr lang="fr-FR" altLang="fr-FR" dirty="0"/>
          </a:p>
        </p:txBody>
      </p:sp>
      <p:pic>
        <p:nvPicPr>
          <p:cNvPr id="2050" name="Picture 2" descr="C:\Giga\fmri_pipelines_comparison\images\denoising\print01-spm8vbm-denoising-control.jp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28478" y="548680"/>
            <a:ext cx="2601781" cy="6309321"/>
          </a:xfrm>
          <a:prstGeom prst="rect">
            <a:avLst/>
          </a:prstGeom>
          <a:noFill/>
        </p:spPr>
      </p:pic>
      <p:pic>
        <p:nvPicPr>
          <p:cNvPr id="2051" name="Picture 3" descr="C:\Giga\fmri_pipelines_comparison\images\denoising\print01-spm12-denoising-ctr.jp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3508890" y="571890"/>
            <a:ext cx="2532170" cy="6262900"/>
          </a:xfrm>
          <a:prstGeom prst="rect">
            <a:avLst/>
          </a:prstGeom>
          <a:noFill/>
        </p:spPr>
      </p:pic>
      <p:pic>
        <p:nvPicPr>
          <p:cNvPr id="2052" name="Picture 4" descr="C:\Giga\fmri_pipelines_comparison\images\denoising\print01-spm12newseg-denoising-control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304295" y="548680"/>
            <a:ext cx="2532460" cy="630932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043608" y="539388"/>
            <a:ext cx="2089033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     SPM8+VBM     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79912" y="548680"/>
            <a:ext cx="1967205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  SPM12 </a:t>
            </a:r>
            <a:r>
              <a:rPr lang="fr-FR" dirty="0" err="1" smtClean="0">
                <a:solidFill>
                  <a:schemeClr val="accent1"/>
                </a:solidFill>
              </a:rPr>
              <a:t>OldSeg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88224" y="539388"/>
            <a:ext cx="2069797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  SPM12 </a:t>
            </a:r>
            <a:r>
              <a:rPr lang="fr-FR" dirty="0" err="1" smtClean="0">
                <a:solidFill>
                  <a:schemeClr val="accent1"/>
                </a:solidFill>
              </a:rPr>
              <a:t>NewSeg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1214414" y="-235998"/>
            <a:ext cx="7929586" cy="928694"/>
          </a:xfrm>
        </p:spPr>
        <p:txBody>
          <a:bodyPr/>
          <a:lstStyle/>
          <a:p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fMRI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pipelines: First-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Level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Controls</a:t>
            </a:r>
            <a:endParaRPr lang="fr-FR" altLang="fr-FR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930563-85A0-4B57-864B-58D2948942D0}" type="slidenum">
              <a:rPr lang="fr-FR" altLang="fr-FR" smtClean="0"/>
              <a:pPr/>
              <a:t>11</a:t>
            </a:fld>
            <a:endParaRPr lang="fr-FR" altLang="fr-FR" dirty="0"/>
          </a:p>
        </p:txBody>
      </p:sp>
      <p:pic>
        <p:nvPicPr>
          <p:cNvPr id="3075" name="Picture 3" descr="C:\Giga\fmri_pipelines_comparison\images\first-level\spm12-1stlevel-ctr-dmn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294276"/>
            <a:ext cx="6678284" cy="1116000"/>
          </a:xfrm>
          <a:prstGeom prst="rect">
            <a:avLst/>
          </a:prstGeom>
          <a:noFill/>
        </p:spPr>
      </p:pic>
      <p:pic>
        <p:nvPicPr>
          <p:cNvPr id="3078" name="Picture 6" descr="C:\Giga\fmri_pipelines_comparison\images\first-level\spm12newseg-1stlevel-ctr-dmn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6512" y="5376168"/>
            <a:ext cx="6765752" cy="11160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915816" y="2924944"/>
            <a:ext cx="1800200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SPM12 </a:t>
            </a:r>
            <a:r>
              <a:rPr lang="fr-FR" dirty="0" err="1" smtClean="0">
                <a:solidFill>
                  <a:schemeClr val="accent1"/>
                </a:solidFill>
              </a:rPr>
              <a:t>OldSeg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3082" name="Picture 10" descr="C:\Giga\fmri_pipelines_comparison\images\first-level\print01-spm12-firstlevel-control-threshold0.1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876256" y="2934444"/>
            <a:ext cx="2227443" cy="1872000"/>
          </a:xfrm>
          <a:prstGeom prst="rect">
            <a:avLst/>
          </a:prstGeom>
          <a:noFill/>
        </p:spPr>
      </p:pic>
      <p:grpSp>
        <p:nvGrpSpPr>
          <p:cNvPr id="26" name="Group 25"/>
          <p:cNvGrpSpPr/>
          <p:nvPr/>
        </p:nvGrpSpPr>
        <p:grpSpPr>
          <a:xfrm>
            <a:off x="148821" y="827420"/>
            <a:ext cx="8959683" cy="1881500"/>
            <a:chOff x="148821" y="971436"/>
            <a:chExt cx="8959683" cy="1881500"/>
          </a:xfrm>
        </p:grpSpPr>
        <p:pic>
          <p:nvPicPr>
            <p:cNvPr id="3074" name="Picture 2" descr="C:\Giga\fmri_pipelines_comparison\images\first-level\spm8-1stlevel-ctr-dmn2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48821" y="1268760"/>
              <a:ext cx="6677025" cy="1381125"/>
            </a:xfrm>
            <a:prstGeom prst="rect">
              <a:avLst/>
            </a:prstGeom>
            <a:noFill/>
          </p:spPr>
        </p:pic>
        <p:pic>
          <p:nvPicPr>
            <p:cNvPr id="3079" name="Picture 7" descr="C:\Giga\fmri_pipelines_comparison\images\first-level\print01-spm8vbm-firstlevel-control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4655359" y="980728"/>
              <a:ext cx="2225702" cy="1872208"/>
            </a:xfrm>
            <a:prstGeom prst="rect">
              <a:avLst/>
            </a:prstGeom>
            <a:noFill/>
          </p:spPr>
        </p:pic>
        <p:pic>
          <p:nvPicPr>
            <p:cNvPr id="3080" name="Picture 8" descr="C:\Giga\fmri_pipelines_comparison\images\first-level\print01-spm8vbm-firstlevel-control-threshold0.1.jpg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6881061" y="980728"/>
              <a:ext cx="2227443" cy="1872000"/>
            </a:xfrm>
            <a:prstGeom prst="rect">
              <a:avLst/>
            </a:prstGeom>
            <a:noFill/>
          </p:spPr>
        </p:pic>
        <p:sp>
          <p:nvSpPr>
            <p:cNvPr id="16" name="TextBox 15"/>
            <p:cNvSpPr txBox="1"/>
            <p:nvPr/>
          </p:nvSpPr>
          <p:spPr>
            <a:xfrm>
              <a:off x="3203848" y="971436"/>
              <a:ext cx="1447832" cy="369332"/>
            </a:xfrm>
            <a:prstGeom prst="rect">
              <a:avLst/>
            </a:prstGeom>
            <a:solidFill>
              <a:srgbClr val="000000"/>
            </a:solidFill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accent1"/>
                  </a:solidFill>
                </a:rPr>
                <a:t>SPM8+VBM</a:t>
              </a:r>
              <a:endParaRPr lang="fr-FR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2843808" y="5013176"/>
            <a:ext cx="1941557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SPM12 </a:t>
            </a:r>
            <a:r>
              <a:rPr lang="fr-FR" dirty="0" err="1" smtClean="0">
                <a:solidFill>
                  <a:schemeClr val="accent1"/>
                </a:solidFill>
              </a:rPr>
              <a:t>NewSeg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3083" name="Picture 11" descr="C:\Giga\fmri_pipelines_comparison\images\first-level\print01-spm12newseg-firstlevel-control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659336" y="4986000"/>
            <a:ext cx="2216920" cy="1872000"/>
          </a:xfrm>
          <a:prstGeom prst="rect">
            <a:avLst/>
          </a:prstGeom>
          <a:noFill/>
        </p:spPr>
      </p:pic>
      <p:pic>
        <p:nvPicPr>
          <p:cNvPr id="3081" name="Picture 9" descr="C:\Giga\fmri_pipelines_comparison\images\first-level\print01-spm12-firstlevel-control-buggycerebellum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4648813" y="2934236"/>
            <a:ext cx="2227443" cy="1872000"/>
          </a:xfrm>
          <a:prstGeom prst="rect">
            <a:avLst/>
          </a:prstGeom>
          <a:noFill/>
        </p:spPr>
      </p:pic>
      <p:pic>
        <p:nvPicPr>
          <p:cNvPr id="3084" name="Picture 12" descr="C:\Giga\fmri_pipelines_comparison\images\first-level\print01-spm12newseg-firstlevel-control-threshold0.1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76256" y="4986000"/>
            <a:ext cx="2227443" cy="1872000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5297740" y="47667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Binarized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92280" y="476672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Threshold</a:t>
            </a:r>
            <a:r>
              <a:rPr lang="fr-FR" dirty="0" smtClean="0">
                <a:solidFill>
                  <a:schemeClr val="accent1"/>
                </a:solidFill>
              </a:rPr>
              <a:t> Z &gt;= 0.1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18994" y="4437112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Cerebellum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cut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again</a:t>
            </a:r>
            <a:r>
              <a:rPr lang="fr-FR" dirty="0" smtClean="0">
                <a:solidFill>
                  <a:schemeClr val="accent1"/>
                </a:solidFill>
              </a:rPr>
              <a:t>!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3275856" y="4653136"/>
            <a:ext cx="1296144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196625" y="413665"/>
            <a:ext cx="26709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>
                <a:solidFill>
                  <a:schemeClr val="accent1"/>
                </a:solidFill>
              </a:rPr>
              <a:t>(</a:t>
            </a:r>
            <a:r>
              <a:rPr lang="fr-FR" sz="1600" dirty="0" err="1" smtClean="0">
                <a:solidFill>
                  <a:schemeClr val="accent1"/>
                </a:solidFill>
              </a:rPr>
              <a:t>averaged</a:t>
            </a:r>
            <a:r>
              <a:rPr lang="fr-FR" sz="1600" dirty="0" smtClean="0">
                <a:solidFill>
                  <a:schemeClr val="accent1"/>
                </a:solidFill>
              </a:rPr>
              <a:t> on all 8 </a:t>
            </a:r>
            <a:r>
              <a:rPr lang="fr-FR" sz="1600" dirty="0" err="1" smtClean="0">
                <a:solidFill>
                  <a:schemeClr val="accent1"/>
                </a:solidFill>
              </a:rPr>
              <a:t>controls</a:t>
            </a:r>
            <a:r>
              <a:rPr lang="fr-FR" sz="1600" dirty="0" smtClean="0">
                <a:solidFill>
                  <a:schemeClr val="accent1"/>
                </a:solidFill>
              </a:rPr>
              <a:t>)</a:t>
            </a:r>
            <a:endParaRPr lang="fr-FR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1214414" y="-235998"/>
            <a:ext cx="7929586" cy="928694"/>
          </a:xfrm>
        </p:spPr>
        <p:txBody>
          <a:bodyPr/>
          <a:lstStyle/>
          <a:p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fMRI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pipelines: First-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Level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Patient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930563-85A0-4B57-864B-58D2948942D0}" type="slidenum">
              <a:rPr lang="fr-FR" altLang="fr-FR" smtClean="0"/>
              <a:pPr/>
              <a:t>12</a:t>
            </a:fld>
            <a:endParaRPr lang="fr-FR" altLang="fr-FR" dirty="0"/>
          </a:p>
        </p:txBody>
      </p:sp>
      <p:pic>
        <p:nvPicPr>
          <p:cNvPr id="3075" name="Picture 3" descr="C:\Giga\fmri_pipelines_comparison\images\first-level\spm12-1stlevel-ctr-dmn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0" y="3294276"/>
            <a:ext cx="6678284" cy="1115999"/>
          </a:xfrm>
          <a:prstGeom prst="rect">
            <a:avLst/>
          </a:prstGeom>
          <a:noFill/>
        </p:spPr>
      </p:pic>
      <p:pic>
        <p:nvPicPr>
          <p:cNvPr id="3078" name="Picture 6" descr="C:\Giga\fmri_pipelines_comparison\images\first-level\spm12newseg-1stlevel-ctr-dmn3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237" y="5376168"/>
            <a:ext cx="6684253" cy="1116000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915816" y="2924944"/>
            <a:ext cx="1800200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SPM12 </a:t>
            </a:r>
            <a:r>
              <a:rPr lang="fr-FR" dirty="0" err="1" smtClean="0">
                <a:solidFill>
                  <a:schemeClr val="accent1"/>
                </a:solidFill>
              </a:rPr>
              <a:t>OldSeg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3082" name="Picture 10" descr="C:\Giga\fmri_pipelines_comparison\images\first-level\print01-spm12-firstlevel-control-threshold0.1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76256" y="2934444"/>
            <a:ext cx="2227443" cy="1871999"/>
          </a:xfrm>
          <a:prstGeom prst="rect">
            <a:avLst/>
          </a:prstGeom>
          <a:noFill/>
        </p:spPr>
      </p:pic>
      <p:pic>
        <p:nvPicPr>
          <p:cNvPr id="3074" name="Picture 2" descr="C:\Giga\fmri_pipelines_comparison\images\first-level\spm8-1stlevel-ctr-dmn2.pn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148821" y="1126709"/>
            <a:ext cx="6677025" cy="1377195"/>
          </a:xfrm>
          <a:prstGeom prst="rect">
            <a:avLst/>
          </a:prstGeom>
          <a:noFill/>
        </p:spPr>
      </p:pic>
      <p:pic>
        <p:nvPicPr>
          <p:cNvPr id="3079" name="Picture 7" descr="C:\Giga\fmri_pipelines_comparison\images\first-level\print01-spm8vbm-firstlevel-control.jpg"/>
          <p:cNvPicPr>
            <a:picLocks noChangeAspect="1" noChangeArrowheads="1"/>
          </p:cNvPicPr>
          <p:nvPr/>
        </p:nvPicPr>
        <p:blipFill>
          <a:blip r:embed="rId7" cstate="print"/>
          <a:stretch>
            <a:fillRect/>
          </a:stretch>
        </p:blipFill>
        <p:spPr bwMode="auto">
          <a:xfrm>
            <a:off x="4655359" y="837548"/>
            <a:ext cx="2225702" cy="1870536"/>
          </a:xfrm>
          <a:prstGeom prst="rect">
            <a:avLst/>
          </a:prstGeom>
          <a:noFill/>
        </p:spPr>
      </p:pic>
      <p:pic>
        <p:nvPicPr>
          <p:cNvPr id="3080" name="Picture 8" descr="C:\Giga\fmri_pipelines_comparison\images\first-level\print01-spm8vbm-firstlevel-control-threshold0.1.jpg"/>
          <p:cNvPicPr>
            <a:picLocks noChangeAspect="1" noChangeArrowheads="1"/>
          </p:cNvPicPr>
          <p:nvPr/>
        </p:nvPicPr>
        <p:blipFill>
          <a:blip r:embed="rId8" cstate="print"/>
          <a:stretch>
            <a:fillRect/>
          </a:stretch>
        </p:blipFill>
        <p:spPr bwMode="auto">
          <a:xfrm>
            <a:off x="6881061" y="836712"/>
            <a:ext cx="2227443" cy="1871999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203848" y="827420"/>
            <a:ext cx="1447832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SPM8+VBM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843808" y="5013176"/>
            <a:ext cx="1941557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SPM12 </a:t>
            </a:r>
            <a:r>
              <a:rPr lang="fr-FR" dirty="0" err="1" smtClean="0">
                <a:solidFill>
                  <a:schemeClr val="accent1"/>
                </a:solidFill>
              </a:rPr>
              <a:t>NewSeg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3083" name="Picture 11" descr="C:\Giga\fmri_pipelines_comparison\images\first-level\print01-spm12newseg-firstlevel-control.jpg"/>
          <p:cNvPicPr>
            <a:picLocks noChangeAspect="1" noChangeArrowheads="1"/>
          </p:cNvPicPr>
          <p:nvPr/>
        </p:nvPicPr>
        <p:blipFill>
          <a:blip r:embed="rId9" cstate="print"/>
          <a:stretch>
            <a:fillRect/>
          </a:stretch>
        </p:blipFill>
        <p:spPr bwMode="auto">
          <a:xfrm>
            <a:off x="4659336" y="4990422"/>
            <a:ext cx="2216920" cy="1863156"/>
          </a:xfrm>
          <a:prstGeom prst="rect">
            <a:avLst/>
          </a:prstGeom>
          <a:noFill/>
        </p:spPr>
      </p:pic>
      <p:pic>
        <p:nvPicPr>
          <p:cNvPr id="3081" name="Picture 9" descr="C:\Giga\fmri_pipelines_comparison\images\first-level\print01-spm12-firstlevel-control-buggycerebellum.jpg"/>
          <p:cNvPicPr>
            <a:picLocks noChangeAspect="1" noChangeArrowheads="1"/>
          </p:cNvPicPr>
          <p:nvPr/>
        </p:nvPicPr>
        <p:blipFill>
          <a:blip r:embed="rId10" cstate="print"/>
          <a:stretch>
            <a:fillRect/>
          </a:stretch>
        </p:blipFill>
        <p:spPr bwMode="auto">
          <a:xfrm>
            <a:off x="4648813" y="2934236"/>
            <a:ext cx="2227443" cy="1871999"/>
          </a:xfrm>
          <a:prstGeom prst="rect">
            <a:avLst/>
          </a:prstGeom>
          <a:noFill/>
        </p:spPr>
      </p:pic>
      <p:pic>
        <p:nvPicPr>
          <p:cNvPr id="3084" name="Picture 12" descr="C:\Giga\fmri_pipelines_comparison\images\first-level\print01-spm12newseg-firstlevel-control-threshold0.1.jpg"/>
          <p:cNvPicPr>
            <a:picLocks noChangeAspect="1" noChangeArrowheads="1"/>
          </p:cNvPicPr>
          <p:nvPr/>
        </p:nvPicPr>
        <p:blipFill>
          <a:blip r:embed="rId11" cstate="print"/>
          <a:stretch>
            <a:fillRect/>
          </a:stretch>
        </p:blipFill>
        <p:spPr bwMode="auto">
          <a:xfrm>
            <a:off x="6876256" y="4986000"/>
            <a:ext cx="2227443" cy="1871999"/>
          </a:xfrm>
          <a:prstGeom prst="rect">
            <a:avLst/>
          </a:prstGeom>
          <a:noFill/>
        </p:spPr>
      </p:pic>
      <p:sp>
        <p:nvSpPr>
          <p:cNvPr id="28" name="TextBox 27"/>
          <p:cNvSpPr txBox="1"/>
          <p:nvPr/>
        </p:nvSpPr>
        <p:spPr>
          <a:xfrm>
            <a:off x="5297740" y="476672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Binarized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092280" y="476672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Threshold</a:t>
            </a:r>
            <a:r>
              <a:rPr lang="fr-FR" dirty="0" smtClean="0">
                <a:solidFill>
                  <a:schemeClr val="accent1"/>
                </a:solidFill>
              </a:rPr>
              <a:t> Z &gt;= 0.1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1214414" y="-235998"/>
            <a:ext cx="7929586" cy="928694"/>
          </a:xfrm>
        </p:spPr>
        <p:txBody>
          <a:bodyPr/>
          <a:lstStyle/>
          <a:p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fMRI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pipelines: Second-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Level</a:t>
            </a:r>
            <a:endParaRPr lang="fr-FR" altLang="fr-FR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656565" y="1223754"/>
            <a:ext cx="8487435" cy="40504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979712" y="1052736"/>
            <a:ext cx="6480720" cy="58052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930563-85A0-4B57-864B-58D2948942D0}" type="slidenum">
              <a:rPr lang="fr-FR" altLang="fr-FR" smtClean="0"/>
              <a:pPr/>
              <a:t>13</a:t>
            </a:fld>
            <a:endParaRPr lang="fr-FR" altLang="fr-FR" dirty="0"/>
          </a:p>
        </p:txBody>
      </p:sp>
      <p:sp>
        <p:nvSpPr>
          <p:cNvPr id="16" name="TextBox 15"/>
          <p:cNvSpPr txBox="1"/>
          <p:nvPr/>
        </p:nvSpPr>
        <p:spPr>
          <a:xfrm>
            <a:off x="2051720" y="620688"/>
            <a:ext cx="2089033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     SPM8+VBM     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260979" y="620688"/>
            <a:ext cx="1967205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  SPM12 </a:t>
            </a:r>
            <a:r>
              <a:rPr lang="fr-FR" dirty="0" err="1" smtClean="0">
                <a:solidFill>
                  <a:schemeClr val="accent1"/>
                </a:solidFill>
              </a:rPr>
              <a:t>OldSeg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2201" y="620688"/>
            <a:ext cx="1944215" cy="369332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SPM12 </a:t>
            </a:r>
            <a:r>
              <a:rPr lang="fr-FR" dirty="0" err="1" smtClean="0">
                <a:solidFill>
                  <a:schemeClr val="accent1"/>
                </a:solidFill>
              </a:rPr>
              <a:t>NewSeg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155" y="1763524"/>
            <a:ext cx="1941557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Controls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average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7211" y="3789040"/>
            <a:ext cx="1800493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Patient </a:t>
            </a:r>
            <a:r>
              <a:rPr lang="fr-FR" dirty="0" err="1" smtClean="0">
                <a:solidFill>
                  <a:schemeClr val="accent1"/>
                </a:solidFill>
              </a:rPr>
              <a:t>average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5445224"/>
            <a:ext cx="2012089" cy="646331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err="1" smtClean="0">
                <a:solidFill>
                  <a:schemeClr val="accent1"/>
                </a:solidFill>
              </a:rPr>
              <a:t>Contrast</a:t>
            </a:r>
            <a:endParaRPr lang="fr-FR" dirty="0" smtClean="0">
              <a:solidFill>
                <a:schemeClr val="accent1"/>
              </a:solidFill>
            </a:endParaRPr>
          </a:p>
          <a:p>
            <a:pPr algn="ctr"/>
            <a:r>
              <a:rPr lang="fr-FR" dirty="0" err="1" smtClean="0">
                <a:solidFill>
                  <a:schemeClr val="accent1"/>
                </a:solidFill>
              </a:rPr>
              <a:t>Controls</a:t>
            </a:r>
            <a:r>
              <a:rPr lang="fr-FR" dirty="0" smtClean="0">
                <a:solidFill>
                  <a:schemeClr val="accent1"/>
                </a:solidFill>
              </a:rPr>
              <a:t>&gt;Patients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4098" name="Picture 2" descr="C:\Giga\fmri_pipelines_comparison\images\second-level\spm8vbm-avgcon-contro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052736"/>
            <a:ext cx="2168990" cy="1945382"/>
          </a:xfrm>
          <a:prstGeom prst="rect">
            <a:avLst/>
          </a:prstGeom>
          <a:noFill/>
        </p:spPr>
      </p:pic>
      <p:pic>
        <p:nvPicPr>
          <p:cNvPr id="4099" name="Picture 3" descr="C:\Giga\fmri_pipelines_comparison\images\second-level\spm8vbm-avgcon-patie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2996952"/>
            <a:ext cx="2168740" cy="1944000"/>
          </a:xfrm>
          <a:prstGeom prst="rect">
            <a:avLst/>
          </a:prstGeom>
          <a:noFill/>
        </p:spPr>
      </p:pic>
      <p:pic>
        <p:nvPicPr>
          <p:cNvPr id="4100" name="Picture 4" descr="C:\Giga\fmri_pipelines_comparison\images\second-level\spm8vbm-contrast-control-morethan-patien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79712" y="4914000"/>
            <a:ext cx="2156276" cy="1944000"/>
          </a:xfrm>
          <a:prstGeom prst="rect">
            <a:avLst/>
          </a:prstGeom>
          <a:noFill/>
        </p:spPr>
      </p:pic>
      <p:pic>
        <p:nvPicPr>
          <p:cNvPr id="4101" name="Picture 5" descr="C:\Giga\fmri_pipelines_comparison\images\second-level\spm12-avgcon-control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39952" y="1052736"/>
            <a:ext cx="2145105" cy="1944000"/>
          </a:xfrm>
          <a:prstGeom prst="rect">
            <a:avLst/>
          </a:prstGeom>
          <a:noFill/>
        </p:spPr>
      </p:pic>
      <p:pic>
        <p:nvPicPr>
          <p:cNvPr id="4102" name="Picture 6" descr="C:\Giga\fmri_pipelines_comparison\images\second-level\spm12-avgcon-patient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39952" y="2996952"/>
            <a:ext cx="2132847" cy="1944000"/>
          </a:xfrm>
          <a:prstGeom prst="rect">
            <a:avLst/>
          </a:prstGeom>
          <a:noFill/>
        </p:spPr>
      </p:pic>
      <p:pic>
        <p:nvPicPr>
          <p:cNvPr id="4103" name="Picture 7" descr="C:\Giga\fmri_pipelines_comparison\images\second-level\spm12-contrast-control-morethan-patient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139952" y="4914000"/>
            <a:ext cx="2111586" cy="1944000"/>
          </a:xfrm>
          <a:prstGeom prst="rect">
            <a:avLst/>
          </a:prstGeom>
          <a:noFill/>
        </p:spPr>
      </p:pic>
      <p:pic>
        <p:nvPicPr>
          <p:cNvPr id="4104" name="Picture 8" descr="C:\Giga\fmri_pipelines_comparison\images\second-level\spm12newseg-avgcon-control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78741" y="1052736"/>
            <a:ext cx="2109683" cy="1944000"/>
          </a:xfrm>
          <a:prstGeom prst="rect">
            <a:avLst/>
          </a:prstGeom>
          <a:noFill/>
        </p:spPr>
      </p:pic>
      <p:pic>
        <p:nvPicPr>
          <p:cNvPr id="4105" name="Picture 9" descr="C:\Giga\fmri_pipelines_comparison\images\second-level\spm12newseg-avgcon-patient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95522" y="2996952"/>
            <a:ext cx="2164910" cy="1944000"/>
          </a:xfrm>
          <a:prstGeom prst="rect">
            <a:avLst/>
          </a:prstGeom>
          <a:noFill/>
        </p:spPr>
      </p:pic>
      <p:pic>
        <p:nvPicPr>
          <p:cNvPr id="4106" name="Picture 10" descr="C:\Giga\fmri_pipelines_comparison\images\second-level\spm12newseg-contrast-control-morethan-patient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302929" y="4914000"/>
            <a:ext cx="2157503" cy="1944000"/>
          </a:xfrm>
          <a:prstGeom prst="rect">
            <a:avLst/>
          </a:prstGeom>
          <a:noFill/>
        </p:spPr>
      </p:pic>
      <p:sp>
        <p:nvSpPr>
          <p:cNvPr id="29" name="TextBox 28"/>
          <p:cNvSpPr txBox="1"/>
          <p:nvPr/>
        </p:nvSpPr>
        <p:spPr>
          <a:xfrm>
            <a:off x="0" y="6211669"/>
            <a:ext cx="18775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i="1" dirty="0" smtClean="0">
                <a:solidFill>
                  <a:schemeClr val="accent1"/>
                </a:solidFill>
              </a:rPr>
              <a:t>p &lt;= 0.01</a:t>
            </a:r>
          </a:p>
          <a:p>
            <a:r>
              <a:rPr lang="fr-FR" b="1" i="1" dirty="0" smtClean="0">
                <a:solidFill>
                  <a:schemeClr val="accent1"/>
                </a:solidFill>
              </a:rPr>
              <a:t>No cluster corr.</a:t>
            </a:r>
            <a:endParaRPr lang="fr-FR" b="1" i="1" dirty="0">
              <a:solidFill>
                <a:schemeClr val="accent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18325" y="40466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Pipeline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1797" y="76470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Group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827584" y="476672"/>
            <a:ext cx="1152128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1214414" y="285728"/>
            <a:ext cx="7929586" cy="928694"/>
          </a:xfrm>
        </p:spPr>
        <p:txBody>
          <a:bodyPr/>
          <a:lstStyle/>
          <a:p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fMRI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pipelines: propositions</a:t>
            </a:r>
          </a:p>
        </p:txBody>
      </p:sp>
      <p:sp>
        <p:nvSpPr>
          <p:cNvPr id="1024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24544" y="1654968"/>
            <a:ext cx="8999984" cy="5302424"/>
          </a:xfrm>
        </p:spPr>
        <p:txBody>
          <a:bodyPr>
            <a:normAutofit fontScale="77500" lnSpcReduction="20000"/>
          </a:bodyPr>
          <a:lstStyle/>
          <a:p>
            <a:pPr marL="342900" indent="-342900">
              <a:lnSpc>
                <a:spcPct val="120000"/>
              </a:lnSpc>
            </a:pPr>
            <a:r>
              <a:rPr lang="en-US" sz="3100" b="1" dirty="0" smtClean="0">
                <a:solidFill>
                  <a:srgbClr val="FFC000"/>
                </a:solidFill>
              </a:rPr>
              <a:t>Maintain 2</a:t>
            </a:r>
            <a:r>
              <a:rPr lang="en-US" sz="3100" dirty="0" smtClean="0">
                <a:solidFill>
                  <a:schemeClr val="accent1"/>
                </a:solidFill>
              </a:rPr>
              <a:t> functional preprocessing </a:t>
            </a:r>
            <a:r>
              <a:rPr lang="en-US" sz="3100" b="1" dirty="0" smtClean="0">
                <a:solidFill>
                  <a:srgbClr val="FFC000"/>
                </a:solidFill>
              </a:rPr>
              <a:t>pipelines</a:t>
            </a:r>
            <a:r>
              <a:rPr lang="en-US" sz="3100" dirty="0" smtClean="0">
                <a:solidFill>
                  <a:schemeClr val="accent1"/>
                </a:solidFill>
              </a:rPr>
              <a:t>:</a:t>
            </a:r>
            <a:br>
              <a:rPr lang="en-US" sz="3100" dirty="0" smtClean="0">
                <a:solidFill>
                  <a:schemeClr val="accent1"/>
                </a:solidFill>
              </a:rPr>
            </a:br>
            <a:r>
              <a:rPr lang="en-US" sz="3100" b="1" dirty="0" smtClean="0">
                <a:solidFill>
                  <a:srgbClr val="FFC000"/>
                </a:solidFill>
              </a:rPr>
              <a:t>SPM12 </a:t>
            </a:r>
            <a:r>
              <a:rPr lang="en-US" sz="3100" b="1" dirty="0" err="1" smtClean="0">
                <a:solidFill>
                  <a:srgbClr val="FFC000"/>
                </a:solidFill>
              </a:rPr>
              <a:t>OldSeg</a:t>
            </a:r>
            <a:r>
              <a:rPr lang="en-US" sz="3100" b="1" dirty="0" smtClean="0">
                <a:solidFill>
                  <a:srgbClr val="FFC000"/>
                </a:solidFill>
              </a:rPr>
              <a:t> &amp; SPM8/VBM</a:t>
            </a:r>
            <a:r>
              <a:rPr lang="en-US" sz="2800" dirty="0" smtClean="0">
                <a:solidFill>
                  <a:schemeClr val="accent1"/>
                </a:solidFill>
              </a:rPr>
              <a:t/>
            </a:r>
            <a:br>
              <a:rPr lang="en-US" sz="2800" dirty="0" smtClean="0">
                <a:solidFill>
                  <a:schemeClr val="accent1"/>
                </a:solidFill>
              </a:rPr>
            </a:br>
            <a:r>
              <a:rPr lang="en-US" sz="2600" dirty="0" smtClean="0">
                <a:solidFill>
                  <a:schemeClr val="accent1"/>
                </a:solidFill>
              </a:rPr>
              <a:t>(Alternative: use CONN standardized preprocessing.)</a:t>
            </a:r>
            <a:endParaRPr lang="en-US" sz="2800" dirty="0" smtClean="0">
              <a:solidFill>
                <a:schemeClr val="accent1"/>
              </a:solidFill>
            </a:endParaRPr>
          </a:p>
          <a:p>
            <a:pPr marL="342900" indent="-342900">
              <a:lnSpc>
                <a:spcPct val="120000"/>
              </a:lnSpc>
            </a:pPr>
            <a:r>
              <a:rPr lang="en-US" sz="3100" b="1" dirty="0" smtClean="0">
                <a:solidFill>
                  <a:srgbClr val="FFC000"/>
                </a:solidFill>
              </a:rPr>
              <a:t>Unify into one script</a:t>
            </a:r>
            <a:r>
              <a:rPr lang="en-US" sz="3100" dirty="0" smtClean="0">
                <a:solidFill>
                  <a:schemeClr val="accent1"/>
                </a:solidFill>
              </a:rPr>
              <a:t> if possible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r>
              <a:rPr lang="en-US" sz="2600" dirty="0" smtClean="0">
                <a:solidFill>
                  <a:schemeClr val="accent1"/>
                </a:solidFill>
              </a:rPr>
              <a:t>(reproducibility &amp; maintenance, most of the code logic is the same! Only the batch change)</a:t>
            </a:r>
          </a:p>
          <a:p>
            <a:pPr marL="342900" indent="-342900">
              <a:lnSpc>
                <a:spcPct val="120000"/>
              </a:lnSpc>
            </a:pPr>
            <a:r>
              <a:rPr lang="en-US" sz="2800" b="1" dirty="0" smtClean="0">
                <a:solidFill>
                  <a:srgbClr val="FFC000"/>
                </a:solidFill>
              </a:rPr>
              <a:t>Systematic versioning</a:t>
            </a:r>
            <a:r>
              <a:rPr lang="en-US" sz="2800" dirty="0" smtClean="0">
                <a:solidFill>
                  <a:schemeClr val="accent1"/>
                </a:solidFill>
              </a:rPr>
              <a:t> &amp; centralized repository (</a:t>
            </a:r>
            <a:r>
              <a:rPr lang="en-US" sz="2800" dirty="0" err="1" smtClean="0">
                <a:solidFill>
                  <a:schemeClr val="accent1"/>
                </a:solidFill>
              </a:rPr>
              <a:t>petabyte</a:t>
            </a:r>
            <a:r>
              <a:rPr lang="en-US" sz="2800" dirty="0" smtClean="0">
                <a:solidFill>
                  <a:schemeClr val="accent1"/>
                </a:solidFill>
              </a:rPr>
              <a:t> "</a:t>
            </a:r>
            <a:r>
              <a:rPr lang="en-US" sz="2800" dirty="0" err="1" smtClean="0">
                <a:solidFill>
                  <a:schemeClr val="accent1"/>
                </a:solidFill>
              </a:rPr>
              <a:t>Softwares</a:t>
            </a:r>
            <a:r>
              <a:rPr lang="en-US" sz="2800" dirty="0" smtClean="0">
                <a:solidFill>
                  <a:schemeClr val="accent1"/>
                </a:solidFill>
              </a:rPr>
              <a:t>“ or </a:t>
            </a:r>
            <a:r>
              <a:rPr lang="en-US" sz="2800" dirty="0" err="1" smtClean="0">
                <a:solidFill>
                  <a:schemeClr val="accent1"/>
                </a:solidFill>
              </a:rPr>
              <a:t>GitHub</a:t>
            </a:r>
            <a:r>
              <a:rPr lang="en-US" sz="2800" dirty="0" smtClean="0">
                <a:solidFill>
                  <a:schemeClr val="accent1"/>
                </a:solidFill>
              </a:rPr>
              <a:t>):</a:t>
            </a:r>
          </a:p>
          <a:p>
            <a:pPr marL="663575" lvl="1" indent="-342900">
              <a:lnSpc>
                <a:spcPct val="120000"/>
              </a:lnSpc>
            </a:pPr>
            <a:r>
              <a:rPr lang="en-US" sz="2600" dirty="0" smtClean="0">
                <a:solidFill>
                  <a:schemeClr val="accent1"/>
                </a:solidFill>
              </a:rPr>
              <a:t>Versioning: ease tracking down original and compare/integrate user changes.</a:t>
            </a:r>
          </a:p>
          <a:p>
            <a:pPr marL="663575" lvl="1" indent="-342900">
              <a:lnSpc>
                <a:spcPct val="120000"/>
              </a:lnSpc>
            </a:pPr>
            <a:r>
              <a:rPr lang="en-US" sz="2600" dirty="0" smtClean="0">
                <a:solidFill>
                  <a:schemeClr val="accent1"/>
                </a:solidFill>
              </a:rPr>
              <a:t>Centralized repo: code reviewing (less bugs) and easy update.</a:t>
            </a:r>
          </a:p>
          <a:p>
            <a:pPr marL="342900" indent="-342900">
              <a:lnSpc>
                <a:spcPct val="120000"/>
              </a:lnSpc>
            </a:pPr>
            <a:r>
              <a:rPr lang="en-US" sz="2800" b="1" dirty="0" smtClean="0">
                <a:solidFill>
                  <a:srgbClr val="FFC000"/>
                </a:solidFill>
              </a:rPr>
              <a:t>Validate new pipelines before </a:t>
            </a:r>
            <a:r>
              <a:rPr lang="en-US" sz="2800" dirty="0" smtClean="0">
                <a:solidFill>
                  <a:schemeClr val="accent1"/>
                </a:solidFill>
              </a:rPr>
              <a:t>deployment: run both current and new pipeline for 1 patient and compare.</a:t>
            </a:r>
          </a:p>
          <a:p>
            <a:pPr marL="342900" indent="-342900">
              <a:lnSpc>
                <a:spcPct val="120000"/>
              </a:lnSpc>
            </a:pPr>
            <a:r>
              <a:rPr lang="en-US" sz="2800" b="1" dirty="0" smtClean="0">
                <a:solidFill>
                  <a:srgbClr val="FFC000"/>
                </a:solidFill>
              </a:rPr>
              <a:t>Freeze</a:t>
            </a:r>
            <a:r>
              <a:rPr lang="en-US" sz="2800" dirty="0" smtClean="0">
                <a:solidFill>
                  <a:schemeClr val="accent1"/>
                </a:solidFill>
              </a:rPr>
              <a:t> version of </a:t>
            </a:r>
            <a:r>
              <a:rPr lang="en-US" sz="2800" b="1" dirty="0" smtClean="0">
                <a:solidFill>
                  <a:srgbClr val="FFC000"/>
                </a:solidFill>
              </a:rPr>
              <a:t>SPM &amp; CONN </a:t>
            </a:r>
            <a:r>
              <a:rPr lang="en-US" sz="2800" dirty="0" smtClean="0">
                <a:solidFill>
                  <a:schemeClr val="accent1"/>
                </a:solidFill>
              </a:rPr>
              <a:t>(&amp; other necessary </a:t>
            </a:r>
            <a:r>
              <a:rPr lang="en-US" sz="2800" dirty="0" err="1" smtClean="0">
                <a:solidFill>
                  <a:schemeClr val="accent1"/>
                </a:solidFill>
              </a:rPr>
              <a:t>softwares</a:t>
            </a:r>
            <a:r>
              <a:rPr lang="en-US" sz="2800" dirty="0" smtClean="0">
                <a:solidFill>
                  <a:schemeClr val="accent1"/>
                </a:solidFill>
              </a:rPr>
              <a:t>) on Z:. Before updating, validate like any new pipeline.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930563-85A0-4B57-864B-58D2948942D0}" type="slidenum">
              <a:rPr lang="fr-FR" altLang="fr-FR" smtClean="0"/>
              <a:pPr/>
              <a:t>14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1214414" y="285728"/>
            <a:ext cx="7929586" cy="928694"/>
          </a:xfrm>
        </p:spPr>
        <p:txBody>
          <a:bodyPr/>
          <a:lstStyle/>
          <a:p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Threshold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tweaking</a:t>
            </a:r>
            <a:endParaRPr lang="fr-FR" altLang="fr-FR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24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24544" y="1654968"/>
            <a:ext cx="8999984" cy="5302424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800" dirty="0" smtClean="0">
                <a:solidFill>
                  <a:schemeClr val="accent1"/>
                </a:solidFill>
              </a:rPr>
              <a:t>Necessary when only one patient, not enough power</a:t>
            </a:r>
          </a:p>
          <a:p>
            <a:pPr marL="342900" indent="-342900"/>
            <a:endParaRPr lang="en-US" sz="2800" dirty="0" smtClean="0">
              <a:solidFill>
                <a:schemeClr val="accent1"/>
              </a:solidFill>
            </a:endParaRPr>
          </a:p>
          <a:p>
            <a:pPr marL="342900" indent="-342900"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 marL="342900" indent="-342900"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 marL="342900" indent="-342900"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 marL="342900" indent="-342900"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 marL="342900" indent="-342900">
              <a:buNone/>
            </a:pPr>
            <a:endParaRPr lang="en-US" sz="2800" dirty="0" smtClean="0">
              <a:solidFill>
                <a:schemeClr val="accent1"/>
              </a:solidFill>
            </a:endParaRPr>
          </a:p>
          <a:p>
            <a:pPr marL="342900" indent="-342900"/>
            <a:r>
              <a:rPr lang="en-US" sz="2800" dirty="0" smtClean="0">
                <a:solidFill>
                  <a:schemeClr val="accent1"/>
                </a:solidFill>
              </a:rPr>
              <a:t>What is acceptable for clinical?</a:t>
            </a:r>
            <a:br>
              <a:rPr lang="en-US" sz="2800" dirty="0" smtClean="0">
                <a:solidFill>
                  <a:schemeClr val="accent1"/>
                </a:solidFill>
              </a:rPr>
            </a:br>
            <a:r>
              <a:rPr lang="en-US" sz="2800" dirty="0" smtClean="0">
                <a:solidFill>
                  <a:schemeClr val="accent1"/>
                </a:solidFill>
              </a:rPr>
              <a:t>What is the most plausible?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930563-85A0-4B57-864B-58D2948942D0}" type="slidenum">
              <a:rPr lang="fr-FR" altLang="fr-FR" smtClean="0"/>
              <a:pPr/>
              <a:t>15</a:t>
            </a:fld>
            <a:endParaRPr lang="fr-FR" altLang="fr-FR" dirty="0"/>
          </a:p>
        </p:txBody>
      </p:sp>
      <p:pic>
        <p:nvPicPr>
          <p:cNvPr id="6146" name="Picture 2" descr="C:\Giga\fmri_pipelines_comparison\images\threshold-tweaking\fosse1-normalthreshol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2139689"/>
            <a:ext cx="4536504" cy="35215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1772816"/>
            <a:ext cx="9144000" cy="50851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1214414" y="-19974"/>
            <a:ext cx="7929586" cy="928694"/>
          </a:xfrm>
        </p:spPr>
        <p:txBody>
          <a:bodyPr/>
          <a:lstStyle/>
          <a:p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Threshold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tweaking</a:t>
            </a:r>
            <a:endParaRPr lang="fr-FR" altLang="fr-FR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930563-85A0-4B57-864B-58D2948942D0}" type="slidenum">
              <a:rPr lang="fr-FR" altLang="fr-FR" smtClean="0"/>
              <a:pPr/>
              <a:t>16</a:t>
            </a:fld>
            <a:endParaRPr lang="fr-FR" altLang="fr-FR" dirty="0"/>
          </a:p>
        </p:txBody>
      </p:sp>
      <p:pic>
        <p:nvPicPr>
          <p:cNvPr id="5124" name="Picture 4" descr="C:\Giga\fmri_pipelines_comparison\images\threshold-tweaking\sandy-fosse-threshold-tweaking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84168" y="1772816"/>
            <a:ext cx="3085366" cy="2520280"/>
          </a:xfrm>
          <a:prstGeom prst="rect">
            <a:avLst/>
          </a:prstGeom>
          <a:noFill/>
        </p:spPr>
      </p:pic>
      <p:pic>
        <p:nvPicPr>
          <p:cNvPr id="5128" name="Picture 8" descr="C:\Giga\fmri_pipelines_comparison\images\threshold-tweaking\fosse4-lowboth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47657" y="4342920"/>
            <a:ext cx="3096343" cy="2515080"/>
          </a:xfrm>
          <a:prstGeom prst="rect">
            <a:avLst/>
          </a:prstGeom>
          <a:noFill/>
        </p:spPr>
      </p:pic>
      <p:pic>
        <p:nvPicPr>
          <p:cNvPr id="5126" name="Picture 6" descr="C:\Giga\fmri_pipelines_comparison\images\threshold-tweaking\fosse2-lowclusterwise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75856" y="4337720"/>
            <a:ext cx="3116595" cy="2520280"/>
          </a:xfrm>
          <a:prstGeom prst="rect">
            <a:avLst/>
          </a:prstGeom>
          <a:noFill/>
        </p:spPr>
      </p:pic>
      <p:pic>
        <p:nvPicPr>
          <p:cNvPr id="5127" name="Picture 7" descr="C:\Giga\fmri_pipelines_comparison\images\threshold-tweaking\fosse3-lowvoxelwise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" y="4316388"/>
            <a:ext cx="3275855" cy="2541612"/>
          </a:xfrm>
          <a:prstGeom prst="rect">
            <a:avLst/>
          </a:prstGeom>
          <a:noFill/>
        </p:spPr>
      </p:pic>
      <p:pic>
        <p:nvPicPr>
          <p:cNvPr id="5123" name="Picture 3" descr="C:\Giga\fmri_pipelines_comparison\images\threshold-tweaking\sandy-fosse-threshold-tweaking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75856" y="1772816"/>
            <a:ext cx="3096344" cy="2538547"/>
          </a:xfrm>
          <a:prstGeom prst="rect">
            <a:avLst/>
          </a:prstGeom>
          <a:noFill/>
        </p:spPr>
      </p:pic>
      <p:pic>
        <p:nvPicPr>
          <p:cNvPr id="5122" name="Picture 2" descr="C:\Giga\fmri_pipelines_comparison\images\threshold-tweaking\sandy-fosse-threshold-tweaking1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0" y="1772816"/>
            <a:ext cx="3275856" cy="2521621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439957" y="1052736"/>
            <a:ext cx="2646878" cy="646331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Lower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height</a:t>
            </a:r>
            <a:r>
              <a:rPr lang="fr-FR" dirty="0" smtClean="0">
                <a:solidFill>
                  <a:schemeClr val="accent1"/>
                </a:solidFill>
              </a:rPr>
              <a:t>/</a:t>
            </a:r>
            <a:r>
              <a:rPr lang="fr-FR" dirty="0" err="1" smtClean="0">
                <a:solidFill>
                  <a:schemeClr val="accent1"/>
                </a:solidFill>
              </a:rPr>
              <a:t>voxel</a:t>
            </a:r>
            <a:r>
              <a:rPr lang="fr-FR" dirty="0" smtClean="0">
                <a:solidFill>
                  <a:schemeClr val="accent1"/>
                </a:solidFill>
              </a:rPr>
              <a:t>-</a:t>
            </a:r>
            <a:r>
              <a:rPr lang="fr-FR" dirty="0" err="1" smtClean="0">
                <a:solidFill>
                  <a:schemeClr val="accent1"/>
                </a:solidFill>
              </a:rPr>
              <a:t>wise</a:t>
            </a:r>
            <a:endParaRPr lang="fr-FR" dirty="0" smtClean="0">
              <a:solidFill>
                <a:schemeClr val="accent1"/>
              </a:solidFill>
            </a:endParaRPr>
          </a:p>
          <a:p>
            <a:pPr algn="ctr"/>
            <a:r>
              <a:rPr lang="fr-FR" dirty="0" err="1" smtClean="0">
                <a:solidFill>
                  <a:schemeClr val="accent1"/>
                </a:solidFill>
              </a:rPr>
              <a:t>threshold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034115" y="1052736"/>
            <a:ext cx="1762021" cy="646331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No cluster-</a:t>
            </a:r>
            <a:r>
              <a:rPr lang="fr-FR" dirty="0" err="1" smtClean="0">
                <a:solidFill>
                  <a:schemeClr val="accent1"/>
                </a:solidFill>
              </a:rPr>
              <a:t>wise</a:t>
            </a:r>
            <a:endParaRPr lang="fr-FR" dirty="0" smtClean="0">
              <a:solidFill>
                <a:schemeClr val="accent1"/>
              </a:solidFill>
            </a:endParaRPr>
          </a:p>
          <a:p>
            <a:pPr algn="ctr"/>
            <a:r>
              <a:rPr lang="fr-FR" dirty="0" smtClean="0">
                <a:solidFill>
                  <a:schemeClr val="accent1"/>
                </a:solidFill>
              </a:rPr>
              <a:t>correction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668344" y="1052736"/>
            <a:ext cx="659155" cy="646331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Both</a:t>
            </a:r>
            <a:endParaRPr lang="fr-FR" dirty="0" smtClean="0">
              <a:solidFill>
                <a:schemeClr val="accent1"/>
              </a:solidFill>
            </a:endParaRPr>
          </a:p>
          <a:p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3275856" y="1772816"/>
            <a:ext cx="0" cy="508518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372200" y="1772816"/>
            <a:ext cx="0" cy="5085184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1214414" y="-19974"/>
            <a:ext cx="7929586" cy="928694"/>
          </a:xfrm>
        </p:spPr>
        <p:txBody>
          <a:bodyPr/>
          <a:lstStyle/>
          <a:p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Visualization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is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not 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really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two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-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sided</a:t>
            </a:r>
            <a:endParaRPr lang="fr-FR" altLang="fr-FR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930563-85A0-4B57-864B-58D2948942D0}" type="slidenum">
              <a:rPr lang="fr-FR" altLang="fr-FR" smtClean="0"/>
              <a:pPr/>
              <a:t>17</a:t>
            </a:fld>
            <a:endParaRPr lang="fr-FR" altLang="fr-FR" dirty="0"/>
          </a:p>
        </p:txBody>
      </p:sp>
      <p:sp>
        <p:nvSpPr>
          <p:cNvPr id="19" name="TextBox 18"/>
          <p:cNvSpPr txBox="1"/>
          <p:nvPr/>
        </p:nvSpPr>
        <p:spPr>
          <a:xfrm>
            <a:off x="395536" y="2132856"/>
            <a:ext cx="1249060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One-</a:t>
            </a:r>
            <a:r>
              <a:rPr lang="fr-FR" dirty="0" err="1" smtClean="0">
                <a:solidFill>
                  <a:schemeClr val="accent1"/>
                </a:solidFill>
              </a:rPr>
              <a:t>sided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3528" y="5229200"/>
            <a:ext cx="1236300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Two</a:t>
            </a:r>
            <a:r>
              <a:rPr lang="fr-FR" dirty="0" smtClean="0">
                <a:solidFill>
                  <a:schemeClr val="accent1"/>
                </a:solidFill>
              </a:rPr>
              <a:t>-</a:t>
            </a:r>
            <a:r>
              <a:rPr lang="fr-FR" dirty="0" err="1" smtClean="0">
                <a:solidFill>
                  <a:schemeClr val="accent1"/>
                </a:solidFill>
              </a:rPr>
              <a:t>sided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7170" name="Picture 2" descr="C:\Giga\fmri_pipelines_comparison\images\threshold-tweaking\sandy-fosse-threshold-tweaking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9712" y="1556792"/>
            <a:ext cx="2993475" cy="2304256"/>
          </a:xfrm>
          <a:prstGeom prst="rect">
            <a:avLst/>
          </a:prstGeom>
          <a:noFill/>
        </p:spPr>
      </p:pic>
      <p:pic>
        <p:nvPicPr>
          <p:cNvPr id="7171" name="Picture 3" descr="C:\Giga\fmri_pipelines_comparison\images\threshold-tweaking\sandy-fosse-threshold-tweaking1-negativ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1556792"/>
            <a:ext cx="2996566" cy="2304256"/>
          </a:xfrm>
          <a:prstGeom prst="rect">
            <a:avLst/>
          </a:prstGeom>
          <a:noFill/>
        </p:spPr>
      </p:pic>
      <p:pic>
        <p:nvPicPr>
          <p:cNvPr id="7172" name="Picture 4" descr="C:\Giga\fmri_pipelines_comparison\images\threshold-tweaking\sandy-fosse-threshold-tweaking1-twosided-is-not-twosided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830775" y="4204133"/>
            <a:ext cx="3482450" cy="2653867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2843808" y="1124744"/>
            <a:ext cx="992579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Positive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55685" y="1124744"/>
            <a:ext cx="1095172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Negative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315625" y="4869160"/>
            <a:ext cx="286488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accent1"/>
                </a:solidFill>
              </a:rPr>
              <a:t>Nothing</a:t>
            </a:r>
            <a:r>
              <a:rPr lang="fr-FR" dirty="0" smtClean="0">
                <a:solidFill>
                  <a:schemeClr val="accent1"/>
                </a:solidFill>
              </a:rPr>
              <a:t> to show!</a:t>
            </a:r>
          </a:p>
          <a:p>
            <a:endParaRPr lang="fr-FR" dirty="0" smtClean="0">
              <a:solidFill>
                <a:schemeClr val="accent1"/>
              </a:solidFill>
            </a:endParaRPr>
          </a:p>
          <a:p>
            <a:r>
              <a:rPr lang="fr-FR" dirty="0" err="1" smtClean="0">
                <a:solidFill>
                  <a:schemeClr val="accent1"/>
                </a:solidFill>
              </a:rPr>
              <a:t>Because</a:t>
            </a:r>
            <a:r>
              <a:rPr lang="fr-FR" dirty="0" smtClean="0">
                <a:solidFill>
                  <a:schemeClr val="accent1"/>
                </a:solidFill>
              </a:rPr>
              <a:t> corrects for</a:t>
            </a:r>
          </a:p>
          <a:p>
            <a:r>
              <a:rPr lang="fr-FR" dirty="0" err="1" smtClean="0">
                <a:solidFill>
                  <a:schemeClr val="accent1"/>
                </a:solidFill>
              </a:rPr>
              <a:t>both</a:t>
            </a:r>
            <a:r>
              <a:rPr lang="fr-FR" dirty="0" smtClean="0">
                <a:solidFill>
                  <a:schemeClr val="accent1"/>
                </a:solidFill>
              </a:rPr>
              <a:t> positive and </a:t>
            </a:r>
            <a:r>
              <a:rPr lang="fr-FR" dirty="0" err="1" smtClean="0">
                <a:solidFill>
                  <a:schemeClr val="accent1"/>
                </a:solidFill>
              </a:rPr>
              <a:t>negative</a:t>
            </a:r>
            <a:endParaRPr lang="fr-FR" dirty="0" smtClean="0">
              <a:solidFill>
                <a:schemeClr val="accent1"/>
              </a:solidFill>
            </a:endParaRPr>
          </a:p>
          <a:p>
            <a:r>
              <a:rPr lang="fr-FR" dirty="0" err="1" smtClean="0">
                <a:solidFill>
                  <a:schemeClr val="accent1"/>
                </a:solidFill>
              </a:rPr>
              <a:t>simultaneously</a:t>
            </a:r>
            <a:r>
              <a:rPr lang="fr-FR" dirty="0" smtClean="0">
                <a:solidFill>
                  <a:schemeClr val="accent1"/>
                </a:solidFill>
              </a:rPr>
              <a:t>!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1214414" y="-243408"/>
            <a:ext cx="7929586" cy="928694"/>
          </a:xfrm>
        </p:spPr>
        <p:txBody>
          <a:bodyPr/>
          <a:lstStyle/>
          <a:p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Manipulation 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errors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&amp; QA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930563-85A0-4B57-864B-58D2948942D0}" type="slidenum">
              <a:rPr lang="fr-FR" altLang="fr-FR" smtClean="0"/>
              <a:pPr/>
              <a:t>18</a:t>
            </a:fld>
            <a:endParaRPr lang="fr-FR" altLang="fr-FR" dirty="0"/>
          </a:p>
        </p:txBody>
      </p:sp>
      <p:pic>
        <p:nvPicPr>
          <p:cNvPr id="8194" name="Picture 2" descr="C:\Giga\fmri_pipelines_comparison\images\others\print01-spm12newseg-denoising-ctrcahodessu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796" y="1052736"/>
            <a:ext cx="2377159" cy="5831966"/>
          </a:xfrm>
          <a:prstGeom prst="rect">
            <a:avLst/>
          </a:prstGeom>
          <a:noFill/>
        </p:spPr>
      </p:pic>
      <p:pic>
        <p:nvPicPr>
          <p:cNvPr id="8195" name="Picture 3" descr="C:\Giga\fmri_pipelines_comparison\images\others\print01-spm8vbm-fmrinotsmoothed-denoising-ctrcahodessu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1053384"/>
            <a:ext cx="2356365" cy="58320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249243" y="692696"/>
            <a:ext cx="2018501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         Control        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1760" y="692696"/>
            <a:ext cx="2018501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no </a:t>
            </a:r>
            <a:r>
              <a:rPr lang="fr-FR" dirty="0" err="1" smtClean="0">
                <a:solidFill>
                  <a:schemeClr val="accent1"/>
                </a:solidFill>
              </a:rPr>
              <a:t>smooth</a:t>
            </a:r>
            <a:r>
              <a:rPr lang="fr-FR" dirty="0" smtClean="0">
                <a:solidFill>
                  <a:schemeClr val="accent1"/>
                </a:solidFill>
              </a:rPr>
              <a:t>/</a:t>
            </a:r>
            <a:r>
              <a:rPr lang="fr-FR" dirty="0" err="1" smtClean="0">
                <a:solidFill>
                  <a:schemeClr val="accent1"/>
                </a:solidFill>
              </a:rPr>
              <a:t>realign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45987" y="683404"/>
            <a:ext cx="2018501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no </a:t>
            </a:r>
            <a:r>
              <a:rPr lang="fr-FR" dirty="0" err="1" smtClean="0">
                <a:solidFill>
                  <a:schemeClr val="accent1"/>
                </a:solidFill>
              </a:rPr>
              <a:t>smooth</a:t>
            </a:r>
            <a:r>
              <a:rPr lang="fr-FR" dirty="0" smtClean="0">
                <a:solidFill>
                  <a:schemeClr val="accent1"/>
                </a:solidFill>
              </a:rPr>
              <a:t>/</a:t>
            </a:r>
            <a:r>
              <a:rPr lang="fr-FR" dirty="0" err="1" smtClean="0">
                <a:solidFill>
                  <a:schemeClr val="accent1"/>
                </a:solidFill>
              </a:rPr>
              <a:t>realign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7452320" y="1412776"/>
            <a:ext cx="576064" cy="50405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C:\Giga\fmri_pipelines_comparison\images\denoising\print01-spm12newseg-denoising-control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4572000" y="1026000"/>
            <a:ext cx="2340869" cy="5832000"/>
          </a:xfrm>
          <a:prstGeom prst="rect">
            <a:avLst/>
          </a:prstGeom>
          <a:noFill/>
        </p:spPr>
      </p:pic>
      <p:pic>
        <p:nvPicPr>
          <p:cNvPr id="8196" name="Picture 4" descr="C:\Giga\fmri_pipelines_comparison\images\others\denoising-spruytte-new-pipeline_not-because-of-brainmask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94115" y="1026000"/>
            <a:ext cx="2349885" cy="5832000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5253364" y="692696"/>
            <a:ext cx="902812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Patient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4572000" y="1052736"/>
            <a:ext cx="0" cy="580526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1214414" y="-243408"/>
            <a:ext cx="7929586" cy="928694"/>
          </a:xfrm>
        </p:spPr>
        <p:txBody>
          <a:bodyPr/>
          <a:lstStyle/>
          <a:p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Manipulation 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errors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&amp; QA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930563-85A0-4B57-864B-58D2948942D0}" type="slidenum">
              <a:rPr lang="fr-FR" altLang="fr-FR" smtClean="0"/>
              <a:pPr/>
              <a:t>19</a:t>
            </a:fld>
            <a:endParaRPr lang="fr-FR" altLang="fr-FR" dirty="0"/>
          </a:p>
        </p:txBody>
      </p:sp>
      <p:pic>
        <p:nvPicPr>
          <p:cNvPr id="8194" name="Picture 2" descr="C:\Giga\fmri_pipelines_comparison\images\others\print01-spm12newseg-denoising-ctrcahodessur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796" y="1052736"/>
            <a:ext cx="2377159" cy="5831966"/>
          </a:xfrm>
          <a:prstGeom prst="rect">
            <a:avLst/>
          </a:prstGeom>
          <a:noFill/>
        </p:spPr>
      </p:pic>
      <p:pic>
        <p:nvPicPr>
          <p:cNvPr id="8195" name="Picture 3" descr="C:\Giga\fmri_pipelines_comparison\images\others\print01-spm8vbm-fmrinotsmoothed-denoising-ctrcahodessu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39752" y="1053384"/>
            <a:ext cx="2356365" cy="5832000"/>
          </a:xfrm>
          <a:prstGeom prst="rect">
            <a:avLst/>
          </a:prstGeom>
          <a:noFill/>
        </p:spPr>
      </p:pic>
      <p:sp>
        <p:nvSpPr>
          <p:cNvPr id="22" name="TextBox 21"/>
          <p:cNvSpPr txBox="1"/>
          <p:nvPr/>
        </p:nvSpPr>
        <p:spPr>
          <a:xfrm>
            <a:off x="249243" y="692696"/>
            <a:ext cx="2018501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         Control        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411760" y="692696"/>
            <a:ext cx="2018501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no </a:t>
            </a:r>
            <a:r>
              <a:rPr lang="fr-FR" dirty="0" err="1" smtClean="0">
                <a:solidFill>
                  <a:schemeClr val="accent1"/>
                </a:solidFill>
              </a:rPr>
              <a:t>smooth</a:t>
            </a:r>
            <a:r>
              <a:rPr lang="fr-FR" dirty="0" smtClean="0">
                <a:solidFill>
                  <a:schemeClr val="accent1"/>
                </a:solidFill>
              </a:rPr>
              <a:t>/</a:t>
            </a:r>
            <a:r>
              <a:rPr lang="fr-FR" dirty="0" err="1" smtClean="0">
                <a:solidFill>
                  <a:schemeClr val="accent1"/>
                </a:solidFill>
              </a:rPr>
              <a:t>realign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945987" y="683404"/>
            <a:ext cx="2018501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no </a:t>
            </a:r>
            <a:r>
              <a:rPr lang="fr-FR" dirty="0" err="1" smtClean="0">
                <a:solidFill>
                  <a:schemeClr val="accent1"/>
                </a:solidFill>
              </a:rPr>
              <a:t>smooth</a:t>
            </a:r>
            <a:r>
              <a:rPr lang="fr-FR" dirty="0" smtClean="0">
                <a:solidFill>
                  <a:schemeClr val="accent1"/>
                </a:solidFill>
              </a:rPr>
              <a:t>/</a:t>
            </a:r>
            <a:r>
              <a:rPr lang="fr-FR" dirty="0" err="1" smtClean="0">
                <a:solidFill>
                  <a:schemeClr val="accent1"/>
                </a:solidFill>
              </a:rPr>
              <a:t>realign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26" name="Oval 25"/>
          <p:cNvSpPr/>
          <p:nvPr/>
        </p:nvSpPr>
        <p:spPr>
          <a:xfrm>
            <a:off x="3203848" y="1772816"/>
            <a:ext cx="576064" cy="50405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Oval 29"/>
          <p:cNvSpPr/>
          <p:nvPr/>
        </p:nvSpPr>
        <p:spPr>
          <a:xfrm>
            <a:off x="7452320" y="1412776"/>
            <a:ext cx="576064" cy="50405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1" name="Picture 4" descr="C:\Giga\fmri_pipelines_comparison\images\denoising\print01-spm12newseg-denoising-control.jpg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4572000" y="1026000"/>
            <a:ext cx="2340869" cy="5832000"/>
          </a:xfrm>
          <a:prstGeom prst="rect">
            <a:avLst/>
          </a:prstGeom>
          <a:noFill/>
        </p:spPr>
      </p:pic>
      <p:pic>
        <p:nvPicPr>
          <p:cNvPr id="8196" name="Picture 4" descr="C:\Giga\fmri_pipelines_comparison\images\others\denoising-spruytte-new-pipeline_not-because-of-brainmask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94115" y="1026000"/>
            <a:ext cx="2349885" cy="5832000"/>
          </a:xfrm>
          <a:prstGeom prst="rect">
            <a:avLst/>
          </a:prstGeom>
          <a:noFill/>
        </p:spPr>
      </p:pic>
      <p:sp>
        <p:nvSpPr>
          <p:cNvPr id="32" name="TextBox 31"/>
          <p:cNvSpPr txBox="1"/>
          <p:nvPr/>
        </p:nvSpPr>
        <p:spPr>
          <a:xfrm>
            <a:off x="5253364" y="692696"/>
            <a:ext cx="902812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ctr"/>
            <a:r>
              <a:rPr lang="fr-FR" dirty="0" smtClean="0">
                <a:solidFill>
                  <a:schemeClr val="accent1"/>
                </a:solidFill>
              </a:rPr>
              <a:t>Patient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3" name="Oval 32"/>
          <p:cNvSpPr/>
          <p:nvPr/>
        </p:nvSpPr>
        <p:spPr>
          <a:xfrm>
            <a:off x="7740352" y="1628800"/>
            <a:ext cx="576064" cy="50405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Oval 33"/>
          <p:cNvSpPr/>
          <p:nvPr/>
        </p:nvSpPr>
        <p:spPr>
          <a:xfrm>
            <a:off x="7236296" y="5373216"/>
            <a:ext cx="1440160" cy="14847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7" name="Straight Connector 26"/>
          <p:cNvCxnSpPr/>
          <p:nvPr/>
        </p:nvCxnSpPr>
        <p:spPr>
          <a:xfrm>
            <a:off x="4572000" y="1052736"/>
            <a:ext cx="0" cy="5805264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136750" y="0"/>
            <a:ext cx="17107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Cause of </a:t>
            </a:r>
            <a:r>
              <a:rPr lang="fr-FR" dirty="0" err="1" smtClean="0">
                <a:solidFill>
                  <a:schemeClr val="accent1"/>
                </a:solidFill>
              </a:rPr>
              <a:t>noisy</a:t>
            </a:r>
            <a:endParaRPr lang="fr-FR" dirty="0" smtClean="0">
              <a:solidFill>
                <a:schemeClr val="accent1"/>
              </a:solidFill>
            </a:endParaRPr>
          </a:p>
          <a:p>
            <a:pPr algn="ctr"/>
            <a:r>
              <a:rPr lang="fr-FR" dirty="0" smtClean="0">
                <a:solidFill>
                  <a:schemeClr val="accent1"/>
                </a:solidFill>
              </a:rPr>
              <a:t>signal </a:t>
            </a:r>
            <a:r>
              <a:rPr lang="fr-FR" dirty="0" err="1" smtClean="0">
                <a:solidFill>
                  <a:schemeClr val="accent1"/>
                </a:solidFill>
              </a:rPr>
              <a:t>shape</a:t>
            </a:r>
            <a:r>
              <a:rPr lang="fr-FR" dirty="0" smtClean="0">
                <a:solidFill>
                  <a:schemeClr val="accent1"/>
                </a:solidFill>
              </a:rPr>
              <a:t>!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Outline</a:t>
            </a:r>
            <a:endParaRPr lang="fr-FR" altLang="fr-FR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24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24544" y="1654968"/>
            <a:ext cx="8999984" cy="5302424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800" dirty="0" smtClean="0">
                <a:solidFill>
                  <a:schemeClr val="accent1"/>
                </a:solidFill>
              </a:rPr>
              <a:t>FMRI pipeline comparison:</a:t>
            </a:r>
          </a:p>
          <a:p>
            <a:pPr marL="663575" lvl="1" indent="-342900"/>
            <a:r>
              <a:rPr lang="en-US" sz="2600" dirty="0" smtClean="0">
                <a:solidFill>
                  <a:schemeClr val="accent1"/>
                </a:solidFill>
              </a:rPr>
              <a:t>Code analysis</a:t>
            </a:r>
          </a:p>
          <a:p>
            <a:pPr marL="663575" lvl="1" indent="-342900"/>
            <a:r>
              <a:rPr lang="en-US" sz="2600" dirty="0" smtClean="0">
                <a:solidFill>
                  <a:schemeClr val="accent1"/>
                </a:solidFill>
              </a:rPr>
              <a:t>Segmentation</a:t>
            </a:r>
          </a:p>
          <a:p>
            <a:pPr marL="663575" lvl="1" indent="-342900"/>
            <a:r>
              <a:rPr lang="en-US" sz="2600" dirty="0" err="1" smtClean="0">
                <a:solidFill>
                  <a:schemeClr val="accent1"/>
                </a:solidFill>
              </a:rPr>
              <a:t>Denoising</a:t>
            </a:r>
            <a:endParaRPr lang="en-US" sz="2600" dirty="0" smtClean="0">
              <a:solidFill>
                <a:schemeClr val="accent1"/>
              </a:solidFill>
            </a:endParaRPr>
          </a:p>
          <a:p>
            <a:pPr marL="663575" lvl="1" indent="-342900"/>
            <a:r>
              <a:rPr lang="en-US" sz="2600" dirty="0" smtClean="0">
                <a:solidFill>
                  <a:schemeClr val="accent1"/>
                </a:solidFill>
              </a:rPr>
              <a:t>First-level</a:t>
            </a:r>
          </a:p>
          <a:p>
            <a:pPr marL="663575" lvl="1" indent="-342900"/>
            <a:r>
              <a:rPr lang="en-US" sz="2600" dirty="0" smtClean="0">
                <a:solidFill>
                  <a:schemeClr val="accent1"/>
                </a:solidFill>
              </a:rPr>
              <a:t>Second-level</a:t>
            </a:r>
          </a:p>
          <a:p>
            <a:pPr marL="342900" indent="-342900"/>
            <a:r>
              <a:rPr lang="en-US" sz="2800" dirty="0" smtClean="0">
                <a:solidFill>
                  <a:schemeClr val="accent1"/>
                </a:solidFill>
              </a:rPr>
              <a:t>Other </a:t>
            </a:r>
            <a:r>
              <a:rPr lang="en-US" sz="2800" dirty="0" err="1" smtClean="0">
                <a:solidFill>
                  <a:schemeClr val="accent1"/>
                </a:solidFill>
              </a:rPr>
              <a:t>consderations</a:t>
            </a:r>
            <a:r>
              <a:rPr lang="en-US" sz="2800" dirty="0" smtClean="0">
                <a:solidFill>
                  <a:schemeClr val="accent1"/>
                </a:solidFill>
              </a:rPr>
              <a:t>:</a:t>
            </a:r>
          </a:p>
          <a:p>
            <a:pPr marL="663575" lvl="1" indent="-342900"/>
            <a:r>
              <a:rPr lang="en-US" sz="2600" dirty="0" smtClean="0">
                <a:solidFill>
                  <a:schemeClr val="accent1"/>
                </a:solidFill>
              </a:rPr>
              <a:t>Threshold tweaking</a:t>
            </a:r>
          </a:p>
          <a:p>
            <a:pPr marL="663575" lvl="1" indent="-342900"/>
            <a:r>
              <a:rPr lang="en-US" sz="2600" dirty="0" smtClean="0">
                <a:solidFill>
                  <a:schemeClr val="accent1"/>
                </a:solidFill>
              </a:rPr>
              <a:t>Others (</a:t>
            </a:r>
            <a:r>
              <a:rPr lang="en-US" sz="2600" dirty="0" err="1" smtClean="0">
                <a:solidFill>
                  <a:schemeClr val="accent1"/>
                </a:solidFill>
              </a:rPr>
              <a:t>manips</a:t>
            </a:r>
            <a:r>
              <a:rPr lang="en-US" sz="2600" dirty="0" smtClean="0">
                <a:solidFill>
                  <a:schemeClr val="accent1"/>
                </a:solidFill>
              </a:rPr>
              <a:t>, etc)</a:t>
            </a:r>
          </a:p>
          <a:p>
            <a:pPr marL="342900" indent="-342900"/>
            <a:r>
              <a:rPr lang="en-US" sz="2800" dirty="0" smtClean="0">
                <a:solidFill>
                  <a:schemeClr val="accent1"/>
                </a:solidFill>
              </a:rPr>
              <a:t>Conclusion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930563-85A0-4B57-864B-58D2948942D0}" type="slidenum">
              <a:rPr lang="fr-FR" altLang="fr-FR" smtClean="0"/>
              <a:pPr/>
              <a:t>2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Other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considerations</a:t>
            </a:r>
            <a:endParaRPr lang="fr-FR" altLang="fr-FR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24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24544" y="1654968"/>
            <a:ext cx="8999984" cy="5302424"/>
          </a:xfrm>
        </p:spPr>
        <p:txBody>
          <a:bodyPr>
            <a:normAutofit fontScale="77500" lnSpcReduction="20000"/>
          </a:bodyPr>
          <a:lstStyle/>
          <a:p>
            <a:pPr marL="342900" indent="-342900"/>
            <a:r>
              <a:rPr lang="en-US" sz="2800" b="1" dirty="0" smtClean="0">
                <a:solidFill>
                  <a:srgbClr val="FFC000"/>
                </a:solidFill>
              </a:rPr>
              <a:t>Mixed controls</a:t>
            </a:r>
            <a:r>
              <a:rPr lang="en-US" sz="2800" dirty="0" smtClean="0">
                <a:solidFill>
                  <a:schemeClr val="accent1"/>
                </a:solidFill>
              </a:rPr>
              <a:t>: controls were not reprocessed (different normalization, smoothing kernel, modules versions, resizing, etc.)</a:t>
            </a:r>
          </a:p>
          <a:p>
            <a:pPr marL="342900" indent="-342900"/>
            <a:r>
              <a:rPr lang="en-US" sz="2800" b="1" dirty="0" smtClean="0">
                <a:solidFill>
                  <a:srgbClr val="FFC000"/>
                </a:solidFill>
              </a:rPr>
              <a:t>Template is CRITICAL</a:t>
            </a:r>
            <a:r>
              <a:rPr lang="en-US" sz="2800" dirty="0" smtClean="0">
                <a:solidFill>
                  <a:schemeClr val="accent1"/>
                </a:solidFill>
              </a:rPr>
              <a:t>: if bad template, the results will be totally wrong! (Use CONN overlay on MNI to QA)</a:t>
            </a:r>
          </a:p>
          <a:p>
            <a:pPr marL="342900" indent="-342900"/>
            <a:r>
              <a:rPr lang="en-US" sz="2800" b="1" dirty="0" err="1" smtClean="0">
                <a:solidFill>
                  <a:srgbClr val="FFC000"/>
                </a:solidFill>
              </a:rPr>
              <a:t>NaN</a:t>
            </a:r>
            <a:r>
              <a:rPr lang="en-US" sz="2800" b="1" dirty="0" smtClean="0">
                <a:solidFill>
                  <a:srgbClr val="FFC000"/>
                </a:solidFill>
              </a:rPr>
              <a:t> are CRITICAL</a:t>
            </a:r>
            <a:r>
              <a:rPr lang="en-US" sz="2800" dirty="0" smtClean="0">
                <a:solidFill>
                  <a:schemeClr val="accent1"/>
                </a:solidFill>
              </a:rPr>
              <a:t>: if you include multiple patients in one CONN project, don’t just set to 0, else all patients/subjects are </a:t>
            </a:r>
            <a:r>
              <a:rPr lang="en-US" sz="2800" dirty="0" smtClean="0">
                <a:solidFill>
                  <a:schemeClr val="accent1"/>
                </a:solidFill>
              </a:rPr>
              <a:t>used, </a:t>
            </a:r>
            <a:r>
              <a:rPr lang="en-US" sz="2800" dirty="0" smtClean="0">
                <a:solidFill>
                  <a:schemeClr val="accent1"/>
                </a:solidFill>
              </a:rPr>
              <a:t>including the ones you are trying to exclude! Thus artificially inflating effect size significantly</a:t>
            </a:r>
            <a:r>
              <a:rPr lang="en-US" sz="2800" dirty="0" smtClean="0">
                <a:solidFill>
                  <a:schemeClr val="accent1"/>
                </a:solidFill>
              </a:rPr>
              <a:t>! </a:t>
            </a:r>
            <a:r>
              <a:rPr lang="en-US" sz="2800" dirty="0" err="1" smtClean="0">
                <a:solidFill>
                  <a:schemeClr val="accent1"/>
                </a:solidFill>
              </a:rPr>
              <a:t>Inputing</a:t>
            </a:r>
            <a:r>
              <a:rPr lang="en-US" sz="2800" dirty="0" smtClean="0">
                <a:solidFill>
                  <a:schemeClr val="accent1"/>
                </a:solidFill>
              </a:rPr>
              <a:t> </a:t>
            </a:r>
            <a:r>
              <a:rPr lang="en-US" sz="2800" dirty="0" err="1" smtClean="0">
                <a:solidFill>
                  <a:schemeClr val="accent1"/>
                </a:solidFill>
              </a:rPr>
              <a:t>NaN</a:t>
            </a:r>
            <a:r>
              <a:rPr lang="en-US" sz="2800" dirty="0" smtClean="0">
                <a:solidFill>
                  <a:schemeClr val="accent1"/>
                </a:solidFill>
              </a:rPr>
              <a:t> instead of 0 will exclude subjects.</a:t>
            </a:r>
            <a:endParaRPr lang="en-US" sz="2800" dirty="0" smtClean="0">
              <a:solidFill>
                <a:schemeClr val="accent1"/>
              </a:solidFill>
            </a:endParaRPr>
          </a:p>
          <a:p>
            <a:pPr marL="342900" indent="-342900"/>
            <a:r>
              <a:rPr lang="en-US" sz="2800" dirty="0" err="1" smtClean="0">
                <a:solidFill>
                  <a:schemeClr val="accent1"/>
                </a:solidFill>
              </a:rPr>
              <a:t>Lizette</a:t>
            </a:r>
            <a:r>
              <a:rPr lang="en-US" sz="2800" dirty="0" smtClean="0">
                <a:solidFill>
                  <a:schemeClr val="accent1"/>
                </a:solidFill>
              </a:rPr>
              <a:t> mentioned that they did not use VBM/DARTEL at the time to « be able to trust the classifier » ?</a:t>
            </a:r>
          </a:p>
          <a:p>
            <a:pPr marL="342900" indent="-342900"/>
            <a:r>
              <a:rPr lang="en-US" sz="2800" dirty="0" smtClean="0">
                <a:solidFill>
                  <a:schemeClr val="accent1"/>
                </a:solidFill>
              </a:rPr>
              <a:t>Interesting: If wrong TR and slice order (slice timing correction), MPFC seed lost all correlation, but not PCC (no change after correction).</a:t>
            </a:r>
          </a:p>
          <a:p>
            <a:pPr marL="342900" indent="-342900"/>
            <a:r>
              <a:rPr lang="en-US" sz="2800" dirty="0" smtClean="0">
                <a:solidFill>
                  <a:schemeClr val="accent1"/>
                </a:solidFill>
              </a:rPr>
              <a:t>Ask Mohamed: why in new VBM8 script, </a:t>
            </a:r>
            <a:r>
              <a:rPr lang="en-US" sz="2800" dirty="0" err="1" smtClean="0">
                <a:solidFill>
                  <a:schemeClr val="accent1"/>
                </a:solidFill>
              </a:rPr>
              <a:t>coregister</a:t>
            </a:r>
            <a:r>
              <a:rPr lang="en-US" sz="2800" dirty="0" smtClean="0">
                <a:solidFill>
                  <a:schemeClr val="accent1"/>
                </a:solidFill>
              </a:rPr>
              <a:t> on original structural, instead of VBM bias corrected?</a:t>
            </a:r>
          </a:p>
          <a:p>
            <a:pPr marL="342900" indent="-342900"/>
            <a:endParaRPr lang="en-US" sz="2800" dirty="0" smtClean="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930563-85A0-4B57-864B-58D2948942D0}" type="slidenum">
              <a:rPr lang="fr-FR" altLang="fr-FR" smtClean="0"/>
              <a:pPr/>
              <a:t>20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Propositions</a:t>
            </a:r>
          </a:p>
        </p:txBody>
      </p:sp>
      <p:sp>
        <p:nvSpPr>
          <p:cNvPr id="1024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206515" y="1654968"/>
            <a:ext cx="8999984" cy="5302424"/>
          </a:xfrm>
        </p:spPr>
        <p:txBody>
          <a:bodyPr>
            <a:normAutofit fontScale="92500"/>
          </a:bodyPr>
          <a:lstStyle/>
          <a:p>
            <a:pPr marL="342900" indent="-342900"/>
            <a:r>
              <a:rPr lang="en-US" sz="2800" b="1" dirty="0" smtClean="0">
                <a:solidFill>
                  <a:srgbClr val="FFC000"/>
                </a:solidFill>
              </a:rPr>
              <a:t>Automate CONN </a:t>
            </a:r>
            <a:r>
              <a:rPr lang="en-US" sz="2800" dirty="0" smtClean="0">
                <a:solidFill>
                  <a:schemeClr val="accent1"/>
                </a:solidFill>
              </a:rPr>
              <a:t>project creation: use </a:t>
            </a:r>
            <a:r>
              <a:rPr lang="en-US" sz="2800" dirty="0" err="1" smtClean="0">
                <a:solidFill>
                  <a:schemeClr val="accent1"/>
                </a:solidFill>
              </a:rPr>
              <a:t>conn</a:t>
            </a:r>
            <a:r>
              <a:rPr lang="en-US" sz="2800" dirty="0" smtClean="0">
                <a:solidFill>
                  <a:schemeClr val="accent1"/>
                </a:solidFill>
              </a:rPr>
              <a:t> subjects loader script to minimize </a:t>
            </a:r>
            <a:r>
              <a:rPr lang="en-US" sz="2800" dirty="0" err="1" smtClean="0">
                <a:solidFill>
                  <a:schemeClr val="accent1"/>
                </a:solidFill>
              </a:rPr>
              <a:t>manip</a:t>
            </a:r>
            <a:r>
              <a:rPr lang="en-US" sz="2800" dirty="0" smtClean="0">
                <a:solidFill>
                  <a:schemeClr val="accent1"/>
                </a:solidFill>
              </a:rPr>
              <a:t> errors</a:t>
            </a:r>
          </a:p>
          <a:p>
            <a:pPr marL="342900" indent="-342900"/>
            <a:r>
              <a:rPr lang="en-US" sz="2800" b="1" dirty="0" smtClean="0">
                <a:solidFill>
                  <a:srgbClr val="FFC000"/>
                </a:solidFill>
              </a:rPr>
              <a:t>Always check </a:t>
            </a:r>
            <a:r>
              <a:rPr lang="en-US" sz="2800" b="1" dirty="0" smtClean="0">
                <a:solidFill>
                  <a:srgbClr val="FFC000"/>
                </a:solidFill>
              </a:rPr>
              <a:t>Denoising</a:t>
            </a:r>
            <a:r>
              <a:rPr lang="en-US" sz="2800" dirty="0" smtClean="0">
                <a:solidFill>
                  <a:schemeClr val="accent1"/>
                </a:solidFill>
              </a:rPr>
              <a:t> step for </a:t>
            </a:r>
            <a:r>
              <a:rPr lang="en-US" sz="2800" b="1" dirty="0" smtClean="0">
                <a:solidFill>
                  <a:srgbClr val="FFC000"/>
                </a:solidFill>
              </a:rPr>
              <a:t>very weird </a:t>
            </a:r>
            <a:r>
              <a:rPr lang="en-US" sz="2800" dirty="0" smtClean="0">
                <a:solidFill>
                  <a:schemeClr val="accent1"/>
                </a:solidFill>
              </a:rPr>
              <a:t>artifacts</a:t>
            </a:r>
          </a:p>
          <a:p>
            <a:pPr marL="342900" indent="-342900"/>
            <a:r>
              <a:rPr lang="en-US" sz="2800" b="1" dirty="0" smtClean="0">
                <a:solidFill>
                  <a:srgbClr val="FFC000"/>
                </a:solidFill>
              </a:rPr>
              <a:t>Reprocess controls </a:t>
            </a:r>
            <a:r>
              <a:rPr lang="en-US" sz="2800" b="1" dirty="0" err="1" smtClean="0">
                <a:solidFill>
                  <a:srgbClr val="FFC000"/>
                </a:solidFill>
              </a:rPr>
              <a:t>everytime</a:t>
            </a:r>
            <a:r>
              <a:rPr lang="en-US" sz="2800" b="1" dirty="0" smtClean="0">
                <a:solidFill>
                  <a:srgbClr val="FFC000"/>
                </a:solidFill>
              </a:rPr>
              <a:t> </a:t>
            </a:r>
            <a:r>
              <a:rPr lang="en-US" sz="2800" dirty="0" smtClean="0">
                <a:solidFill>
                  <a:schemeClr val="accent1"/>
                </a:solidFill>
              </a:rPr>
              <a:t>we use a new pipeline (else not comparable! </a:t>
            </a:r>
            <a:r>
              <a:rPr lang="en-US" sz="2800" dirty="0" err="1" smtClean="0">
                <a:solidFill>
                  <a:schemeClr val="accent1"/>
                </a:solidFill>
              </a:rPr>
              <a:t>eg</a:t>
            </a:r>
            <a:r>
              <a:rPr lang="en-US" sz="2800" dirty="0" smtClean="0">
                <a:solidFill>
                  <a:schemeClr val="accent1"/>
                </a:solidFill>
              </a:rPr>
              <a:t>, normalization different, smoothing kernel can be bigger, etc.)</a:t>
            </a:r>
          </a:p>
          <a:p>
            <a:pPr marL="342900" indent="-342900"/>
            <a:r>
              <a:rPr lang="en-US" sz="2800" dirty="0" smtClean="0">
                <a:solidFill>
                  <a:schemeClr val="accent1"/>
                </a:solidFill>
              </a:rPr>
              <a:t>Always </a:t>
            </a:r>
            <a:r>
              <a:rPr lang="en-US" sz="2800" b="1" dirty="0" smtClean="0">
                <a:solidFill>
                  <a:srgbClr val="FFC000"/>
                </a:solidFill>
              </a:rPr>
              <a:t>write threshold</a:t>
            </a:r>
            <a:r>
              <a:rPr lang="en-US" sz="2800" dirty="0" smtClean="0">
                <a:solidFill>
                  <a:schemeClr val="accent1"/>
                </a:solidFill>
              </a:rPr>
              <a:t> used in report (</a:t>
            </a:r>
            <a:r>
              <a:rPr lang="en-US" sz="2800" dirty="0" err="1" smtClean="0">
                <a:solidFill>
                  <a:schemeClr val="accent1"/>
                </a:solidFill>
              </a:rPr>
              <a:t>voxel</a:t>
            </a:r>
            <a:r>
              <a:rPr lang="en-US" sz="2800" dirty="0" smtClean="0">
                <a:solidFill>
                  <a:schemeClr val="accent1"/>
                </a:solidFill>
              </a:rPr>
              <a:t> p and cluster p)</a:t>
            </a:r>
          </a:p>
          <a:p>
            <a:pPr marL="342900" indent="-342900"/>
            <a:r>
              <a:rPr lang="en-US" sz="2800" dirty="0" smtClean="0">
                <a:solidFill>
                  <a:schemeClr val="accent1"/>
                </a:solidFill>
              </a:rPr>
              <a:t>For research: </a:t>
            </a:r>
            <a:r>
              <a:rPr lang="en-US" sz="2800" b="1" dirty="0" smtClean="0">
                <a:solidFill>
                  <a:srgbClr val="FFC000"/>
                </a:solidFill>
              </a:rPr>
              <a:t>save copy of scripts used on Z: </a:t>
            </a:r>
            <a:r>
              <a:rPr lang="en-US" sz="2800" dirty="0" smtClean="0">
                <a:solidFill>
                  <a:schemeClr val="accent1"/>
                </a:solidFill>
              </a:rPr>
              <a:t>after study finished (to know version, parameters, modules used, etc.)</a:t>
            </a:r>
          </a:p>
          <a:p>
            <a:pPr marL="342900" indent="-342900"/>
            <a:r>
              <a:rPr lang="en-US" sz="2800" dirty="0" smtClean="0">
                <a:solidFill>
                  <a:schemeClr val="accent1"/>
                </a:solidFill>
              </a:rPr>
              <a:t>Should always use cerebellum masking?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930563-85A0-4B57-864B-58D2948942D0}" type="slidenum">
              <a:rPr lang="fr-FR" altLang="fr-FR" smtClean="0"/>
              <a:pPr/>
              <a:t>21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Conclusion</a:t>
            </a:r>
          </a:p>
        </p:txBody>
      </p:sp>
      <p:sp>
        <p:nvSpPr>
          <p:cNvPr id="1024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24544" y="1654968"/>
            <a:ext cx="8999984" cy="5302424"/>
          </a:xfrm>
        </p:spPr>
        <p:txBody>
          <a:bodyPr>
            <a:normAutofit fontScale="92500" lnSpcReduction="10000"/>
          </a:bodyPr>
          <a:lstStyle/>
          <a:p>
            <a:pPr marL="342900" indent="-342900"/>
            <a:r>
              <a:rPr lang="en-US" sz="2800" b="1" dirty="0" smtClean="0">
                <a:solidFill>
                  <a:srgbClr val="FFC000"/>
                </a:solidFill>
              </a:rPr>
              <a:t>All pipelines are good</a:t>
            </a:r>
            <a:r>
              <a:rPr lang="en-US" sz="2800" dirty="0" smtClean="0">
                <a:solidFill>
                  <a:schemeClr val="accent1"/>
                </a:solidFill>
              </a:rPr>
              <a:t>, it is just </a:t>
            </a:r>
            <a:r>
              <a:rPr lang="en-US" sz="2800" b="1" dirty="0" smtClean="0">
                <a:solidFill>
                  <a:srgbClr val="FFC000"/>
                </a:solidFill>
              </a:rPr>
              <a:t>difficult</a:t>
            </a:r>
            <a:r>
              <a:rPr lang="en-US" sz="2800" dirty="0" smtClean="0">
                <a:solidFill>
                  <a:schemeClr val="accent1"/>
                </a:solidFill>
              </a:rPr>
              <a:t> to </a:t>
            </a:r>
            <a:r>
              <a:rPr lang="en-US" sz="2800" b="1" dirty="0" smtClean="0">
                <a:solidFill>
                  <a:srgbClr val="FFC000"/>
                </a:solidFill>
              </a:rPr>
              <a:t>migrate</a:t>
            </a:r>
            <a:r>
              <a:rPr lang="en-US" sz="2800" dirty="0" smtClean="0">
                <a:solidFill>
                  <a:schemeClr val="accent1"/>
                </a:solidFill>
              </a:rPr>
              <a:t> (and </a:t>
            </a:r>
            <a:r>
              <a:rPr lang="en-US" sz="2800" dirty="0" smtClean="0">
                <a:solidFill>
                  <a:schemeClr val="accent1"/>
                </a:solidFill>
              </a:rPr>
              <a:t>to learn </a:t>
            </a:r>
            <a:r>
              <a:rPr lang="en-US" sz="2800" dirty="0" smtClean="0">
                <a:solidFill>
                  <a:schemeClr val="accent1"/>
                </a:solidFill>
              </a:rPr>
              <a:t>how to use them)</a:t>
            </a:r>
          </a:p>
          <a:p>
            <a:pPr marL="342900" indent="-342900"/>
            <a:r>
              <a:rPr lang="en-US" sz="2800" dirty="0" smtClean="0">
                <a:solidFill>
                  <a:schemeClr val="accent1"/>
                </a:solidFill>
              </a:rPr>
              <a:t>One </a:t>
            </a:r>
            <a:r>
              <a:rPr lang="en-US" sz="2800" b="1" dirty="0" smtClean="0">
                <a:solidFill>
                  <a:srgbClr val="FFC000"/>
                </a:solidFill>
              </a:rPr>
              <a:t>very stable </a:t>
            </a:r>
            <a:r>
              <a:rPr lang="en-US" sz="2800" dirty="0" smtClean="0">
                <a:solidFill>
                  <a:schemeClr val="accent1"/>
                </a:solidFill>
              </a:rPr>
              <a:t>pipeline, used for years (SPM12 </a:t>
            </a:r>
            <a:r>
              <a:rPr lang="en-US" sz="2800" dirty="0" err="1" smtClean="0">
                <a:solidFill>
                  <a:schemeClr val="accent1"/>
                </a:solidFill>
              </a:rPr>
              <a:t>OldSeg</a:t>
            </a:r>
            <a:r>
              <a:rPr lang="en-US" sz="2800" dirty="0" smtClean="0">
                <a:solidFill>
                  <a:schemeClr val="accent1"/>
                </a:solidFill>
              </a:rPr>
              <a:t>/Athena’s). Should use that!</a:t>
            </a:r>
          </a:p>
          <a:p>
            <a:pPr marL="342900" indent="-342900"/>
            <a:r>
              <a:rPr lang="en-US" sz="2800" b="1" dirty="0" smtClean="0">
                <a:solidFill>
                  <a:srgbClr val="FFC000"/>
                </a:solidFill>
              </a:rPr>
              <a:t>Version, centralize, unify &amp; fix code</a:t>
            </a:r>
            <a:r>
              <a:rPr lang="en-US" sz="2800" dirty="0" smtClean="0">
                <a:solidFill>
                  <a:schemeClr val="accent1"/>
                </a:solidFill>
              </a:rPr>
              <a:t> potentially useful to reduce errors or be more descriptive </a:t>
            </a:r>
            <a:r>
              <a:rPr lang="en-US" sz="2400" dirty="0" smtClean="0">
                <a:solidFill>
                  <a:schemeClr val="accent1"/>
                </a:solidFill>
              </a:rPr>
              <a:t>(parameters for easy </a:t>
            </a:r>
            <a:r>
              <a:rPr lang="en-US" sz="2400" b="1" dirty="0" smtClean="0">
                <a:solidFill>
                  <a:srgbClr val="FFC000"/>
                </a:solidFill>
              </a:rPr>
              <a:t>migration</a:t>
            </a:r>
            <a:r>
              <a:rPr lang="en-US" sz="2400" dirty="0" smtClean="0">
                <a:solidFill>
                  <a:schemeClr val="accent1"/>
                </a:solidFill>
              </a:rPr>
              <a:t>, </a:t>
            </a:r>
            <a:r>
              <a:rPr lang="en-US" sz="2400" dirty="0" err="1" smtClean="0">
                <a:solidFill>
                  <a:schemeClr val="accent1"/>
                </a:solidFill>
              </a:rPr>
              <a:t>conn</a:t>
            </a:r>
            <a:r>
              <a:rPr lang="en-US" sz="2400" dirty="0" smtClean="0">
                <a:solidFill>
                  <a:schemeClr val="accent1"/>
                </a:solidFill>
              </a:rPr>
              <a:t> subjects loader, fix bugs or message)</a:t>
            </a:r>
            <a:r>
              <a:rPr lang="en-US" sz="2800" dirty="0" smtClean="0">
                <a:solidFill>
                  <a:schemeClr val="accent1"/>
                </a:solidFill>
              </a:rPr>
              <a:t/>
            </a:r>
            <a:br>
              <a:rPr lang="en-US" sz="2800" dirty="0" smtClean="0">
                <a:solidFill>
                  <a:schemeClr val="accent1"/>
                </a:solidFill>
              </a:rPr>
            </a:br>
            <a:r>
              <a:rPr lang="en-US" sz="1700" dirty="0" smtClean="0">
                <a:solidFill>
                  <a:schemeClr val="accent1"/>
                </a:solidFill>
              </a:rPr>
              <a:t>(also it will be faster for users </a:t>
            </a:r>
            <a:r>
              <a:rPr lang="en-US" sz="1700" dirty="0" smtClean="0">
                <a:solidFill>
                  <a:schemeClr val="accent1"/>
                </a:solidFill>
                <a:sym typeface="Wingdings" pitchFamily="2" charset="2"/>
              </a:rPr>
              <a:t>)</a:t>
            </a:r>
            <a:r>
              <a:rPr lang="en-US" sz="1600" dirty="0" smtClean="0">
                <a:solidFill>
                  <a:schemeClr val="accent1"/>
                </a:solidFill>
                <a:sym typeface="Wingdings" pitchFamily="2" charset="2"/>
              </a:rPr>
              <a:t/>
            </a:r>
            <a:br>
              <a:rPr lang="en-US" sz="1600" dirty="0" smtClean="0">
                <a:solidFill>
                  <a:schemeClr val="accent1"/>
                </a:solidFill>
                <a:sym typeface="Wingdings" pitchFamily="2" charset="2"/>
              </a:rPr>
            </a:br>
            <a:r>
              <a:rPr lang="en-US" sz="2400" dirty="0" smtClean="0">
                <a:solidFill>
                  <a:schemeClr val="accent1"/>
                </a:solidFill>
                <a:sym typeface="Wingdings" pitchFamily="2" charset="2"/>
              </a:rPr>
              <a:t> updated SPM12 </a:t>
            </a:r>
            <a:r>
              <a:rPr lang="en-US" sz="2400" dirty="0" err="1" smtClean="0">
                <a:solidFill>
                  <a:schemeClr val="accent1"/>
                </a:solidFill>
                <a:sym typeface="Wingdings" pitchFamily="2" charset="2"/>
              </a:rPr>
              <a:t>OldSeg</a:t>
            </a:r>
            <a:r>
              <a:rPr lang="en-US" sz="2400" dirty="0" smtClean="0">
                <a:solidFill>
                  <a:schemeClr val="accent1"/>
                </a:solidFill>
                <a:sym typeface="Wingdings" pitchFamily="2" charset="2"/>
              </a:rPr>
              <a:t> already done, eventually merged with Mohamed’s code on </a:t>
            </a:r>
            <a:r>
              <a:rPr lang="en-US" sz="2400" dirty="0" err="1" smtClean="0">
                <a:solidFill>
                  <a:schemeClr val="accent1"/>
                </a:solidFill>
                <a:sym typeface="Wingdings" pitchFamily="2" charset="2"/>
              </a:rPr>
              <a:t>GitHub</a:t>
            </a:r>
            <a:r>
              <a:rPr lang="en-US" sz="2400" dirty="0" smtClean="0">
                <a:solidFill>
                  <a:schemeClr val="accent1"/>
                </a:solidFill>
                <a:sym typeface="Wingdings" pitchFamily="2" charset="2"/>
              </a:rPr>
              <a:t>? </a:t>
            </a:r>
            <a:endParaRPr lang="en-US" sz="2800" dirty="0" smtClean="0">
              <a:solidFill>
                <a:schemeClr val="accent1"/>
              </a:solidFill>
            </a:endParaRPr>
          </a:p>
          <a:p>
            <a:pPr marL="342900" indent="-342900"/>
            <a:r>
              <a:rPr lang="en-US" sz="2800" b="1" dirty="0" smtClean="0">
                <a:solidFill>
                  <a:srgbClr val="FFC000"/>
                </a:solidFill>
              </a:rPr>
              <a:t>VBM</a:t>
            </a:r>
            <a:r>
              <a:rPr lang="en-US" sz="2800" dirty="0" smtClean="0">
                <a:solidFill>
                  <a:schemeClr val="accent1"/>
                </a:solidFill>
              </a:rPr>
              <a:t> should be kept, but mostly for research (where segmentation matters &amp; more conservative results).</a:t>
            </a:r>
            <a:br>
              <a:rPr lang="en-US" sz="2800" dirty="0" smtClean="0">
                <a:solidFill>
                  <a:schemeClr val="accent1"/>
                </a:solidFill>
              </a:rPr>
            </a:br>
            <a:r>
              <a:rPr lang="en-US" sz="2800" dirty="0" smtClean="0">
                <a:solidFill>
                  <a:schemeClr val="accent1"/>
                </a:solidFill>
                <a:sym typeface="Wingdings" pitchFamily="2" charset="2"/>
              </a:rPr>
              <a:t> </a:t>
            </a:r>
            <a:r>
              <a:rPr lang="en-US" sz="2800" dirty="0" smtClean="0">
                <a:solidFill>
                  <a:schemeClr val="accent1"/>
                </a:solidFill>
              </a:rPr>
              <a:t>Move to </a:t>
            </a:r>
            <a:r>
              <a:rPr lang="en-US" sz="2800" b="1" dirty="0" smtClean="0">
                <a:solidFill>
                  <a:srgbClr val="FFC000"/>
                </a:solidFill>
              </a:rPr>
              <a:t>CAT12</a:t>
            </a:r>
            <a:r>
              <a:rPr lang="en-US" sz="2800" dirty="0" smtClean="0">
                <a:solidFill>
                  <a:schemeClr val="accent1"/>
                </a:solidFill>
              </a:rPr>
              <a:t>? (better report and segmentation more customizable, encouraging first results)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930563-85A0-4B57-864B-58D2948942D0}" type="slidenum">
              <a:rPr lang="fr-FR" altLang="fr-FR" smtClean="0"/>
              <a:pPr/>
              <a:t>22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-16369" y="5564326"/>
            <a:ext cx="9144000" cy="1293674"/>
          </a:xfrm>
          <a:prstGeom prst="rect">
            <a:avLst/>
          </a:prstGeom>
          <a:solidFill>
            <a:schemeClr val="accent1"/>
          </a:solidFill>
          <a:ln w="10000">
            <a:solidFill>
              <a:schemeClr val="accent1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547595" y="5348712"/>
            <a:ext cx="381000" cy="3810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6080995" y="5348712"/>
            <a:ext cx="381000" cy="3810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6614395" y="5348712"/>
            <a:ext cx="381000" cy="3810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7147795" y="5348712"/>
            <a:ext cx="381000" cy="3810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7681195" y="5348712"/>
            <a:ext cx="381000" cy="3810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8214595" y="5348712"/>
            <a:ext cx="381000" cy="3810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7180" name="ZoneTexte 32"/>
          <p:cNvSpPr txBox="1">
            <a:spLocks noChangeArrowheads="1"/>
          </p:cNvSpPr>
          <p:nvPr/>
        </p:nvSpPr>
        <p:spPr bwMode="auto">
          <a:xfrm>
            <a:off x="0" y="4581128"/>
            <a:ext cx="905149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fr-FR" sz="3600" dirty="0" smtClean="0">
                <a:solidFill>
                  <a:srgbClr val="79B51C"/>
                </a:solidFill>
                <a:latin typeface="Century Gothic" panose="020B0502020202020204" pitchFamily="34" charset="0"/>
              </a:rPr>
              <a:t>Thank you for your attention</a:t>
            </a:r>
            <a:endParaRPr lang="fr-FR" altLang="fr-FR" sz="3600" dirty="0">
              <a:solidFill>
                <a:srgbClr val="79B51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05867" y="5923875"/>
            <a:ext cx="897731" cy="79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9" descr="Europe_drapeau,0_4_2596_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67754" y="5859636"/>
            <a:ext cx="707231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JMC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57634" y="6455379"/>
            <a:ext cx="1754981" cy="29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38412" y="5957049"/>
            <a:ext cx="1184408" cy="7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546"/>
          <a:stretch>
            <a:fillRect/>
          </a:stretch>
        </p:blipFill>
        <p:spPr bwMode="auto">
          <a:xfrm>
            <a:off x="4999850" y="5958898"/>
            <a:ext cx="520304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1" descr="MS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26997" y="6317266"/>
            <a:ext cx="650081" cy="432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1461" y="6331124"/>
            <a:ext cx="904875" cy="441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3" descr="logo_coul_texte_blason_cadre_30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70344" y="5845371"/>
            <a:ext cx="1300981" cy="948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1" descr="logowhit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419" y="5694745"/>
            <a:ext cx="1197769" cy="106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C:\Users\LRQ\Desktop\Cours UPMC\PhD\MyLectures\mit-hypercon\photos\203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79512" y="116632"/>
            <a:ext cx="1933575" cy="1933576"/>
          </a:xfrm>
          <a:prstGeom prst="rect">
            <a:avLst/>
          </a:prstGeom>
          <a:noFill/>
        </p:spPr>
      </p:pic>
      <p:pic>
        <p:nvPicPr>
          <p:cNvPr id="4099" name="Picture 3" descr="C:\Users\LRQ\Desktop\Cours UPMC\PhD\MyLectures\mit-hypercon\photos\0e7f5e1.jpg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18728" y="2420888"/>
            <a:ext cx="1905000" cy="1905000"/>
          </a:xfrm>
          <a:prstGeom prst="rect">
            <a:avLst/>
          </a:prstGeom>
          <a:noFill/>
        </p:spPr>
      </p:pic>
      <p:sp>
        <p:nvSpPr>
          <p:cNvPr id="35" name="TextBox 34"/>
          <p:cNvSpPr txBox="1"/>
          <p:nvPr/>
        </p:nvSpPr>
        <p:spPr>
          <a:xfrm>
            <a:off x="251520" y="1988840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Steven </a:t>
            </a:r>
            <a:r>
              <a:rPr lang="fr-FR" dirty="0" err="1" smtClean="0">
                <a:solidFill>
                  <a:schemeClr val="accent1"/>
                </a:solidFill>
              </a:rPr>
              <a:t>Laureys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10052" y="429309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Carol Di </a:t>
            </a:r>
            <a:r>
              <a:rPr lang="fr-FR" dirty="0" err="1" smtClean="0">
                <a:solidFill>
                  <a:schemeClr val="accent1"/>
                </a:solidFill>
              </a:rPr>
              <a:t>Perri</a:t>
            </a:r>
            <a:endParaRPr lang="fr-FR" dirty="0">
              <a:solidFill>
                <a:schemeClr val="accent1"/>
              </a:solidFill>
            </a:endParaRPr>
          </a:p>
        </p:txBody>
      </p:sp>
      <p:pic>
        <p:nvPicPr>
          <p:cNvPr id="37" name="Picture 1" descr="IMGP3798.jpg"/>
          <p:cNvPicPr>
            <a:picLocks noChangeAspect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267744" y="188515"/>
            <a:ext cx="6635750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00014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-16369" y="5564326"/>
            <a:ext cx="9144000" cy="1293674"/>
          </a:xfrm>
          <a:prstGeom prst="rect">
            <a:avLst/>
          </a:prstGeom>
          <a:solidFill>
            <a:schemeClr val="accent1"/>
          </a:solidFill>
          <a:ln w="10000">
            <a:solidFill>
              <a:schemeClr val="accent1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22568" y="5564326"/>
            <a:ext cx="1368661" cy="146507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5547595" y="5348712"/>
            <a:ext cx="381000" cy="3810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6080995" y="5348712"/>
            <a:ext cx="381000" cy="3810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6614395" y="5348712"/>
            <a:ext cx="381000" cy="3810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30" name="Rectangle 29"/>
          <p:cNvSpPr>
            <a:spLocks noChangeArrowheads="1"/>
          </p:cNvSpPr>
          <p:nvPr/>
        </p:nvSpPr>
        <p:spPr bwMode="auto">
          <a:xfrm>
            <a:off x="7147795" y="5348712"/>
            <a:ext cx="381000" cy="3810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31" name="Rectangle 30"/>
          <p:cNvSpPr>
            <a:spLocks noChangeArrowheads="1"/>
          </p:cNvSpPr>
          <p:nvPr/>
        </p:nvSpPr>
        <p:spPr bwMode="auto">
          <a:xfrm>
            <a:off x="7681195" y="5348712"/>
            <a:ext cx="381000" cy="3810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8214595" y="5348712"/>
            <a:ext cx="381000" cy="3810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7180" name="ZoneTexte 32"/>
          <p:cNvSpPr txBox="1">
            <a:spLocks noChangeArrowheads="1"/>
          </p:cNvSpPr>
          <p:nvPr/>
        </p:nvSpPr>
        <p:spPr bwMode="auto">
          <a:xfrm>
            <a:off x="-22567" y="0"/>
            <a:ext cx="905149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fr-FR" sz="5400" dirty="0" smtClean="0">
                <a:solidFill>
                  <a:srgbClr val="79B51C"/>
                </a:solidFill>
                <a:latin typeface="Century Gothic" panose="020B0502020202020204" pitchFamily="34" charset="0"/>
              </a:rPr>
              <a:t>Thank you for your attention</a:t>
            </a:r>
            <a:endParaRPr lang="fr-FR" altLang="fr-FR" sz="5400" dirty="0">
              <a:solidFill>
                <a:srgbClr val="79B51C"/>
              </a:solidFill>
              <a:latin typeface="Century Gothic" panose="020B0502020202020204" pitchFamily="34" charset="0"/>
            </a:endParaRPr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05867" y="5923875"/>
            <a:ext cx="897731" cy="791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19" descr="Europe_drapeau,0_4_2596_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67754" y="5859636"/>
            <a:ext cx="707231" cy="47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8" descr="JMCD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57634" y="6455379"/>
            <a:ext cx="1754981" cy="294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Image 1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38412" y="5957049"/>
            <a:ext cx="1184408" cy="7481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546"/>
          <a:stretch>
            <a:fillRect/>
          </a:stretch>
        </p:blipFill>
        <p:spPr bwMode="auto">
          <a:xfrm>
            <a:off x="4999850" y="5958898"/>
            <a:ext cx="520304" cy="37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11" descr="MSF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26997" y="6317266"/>
            <a:ext cx="650081" cy="432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14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1461" y="6331124"/>
            <a:ext cx="904875" cy="441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13" descr="logo_coul_texte_blason_cadre_300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70344" y="5845371"/>
            <a:ext cx="1300981" cy="9487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1" descr="logowhite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419" y="5694745"/>
            <a:ext cx="1197769" cy="106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Rectangle 33"/>
          <p:cNvSpPr>
            <a:spLocks noChangeArrowheads="1"/>
          </p:cNvSpPr>
          <p:nvPr/>
        </p:nvSpPr>
        <p:spPr bwMode="auto">
          <a:xfrm>
            <a:off x="-58288" y="1701318"/>
            <a:ext cx="9238800" cy="287522"/>
          </a:xfrm>
          <a:prstGeom prst="rect">
            <a:avLst/>
          </a:prstGeom>
          <a:solidFill>
            <a:schemeClr val="accent1"/>
          </a:solidFill>
          <a:ln w="10000">
            <a:solidFill>
              <a:schemeClr val="accent1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7544" y="1969670"/>
            <a:ext cx="867645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>
                <a:solidFill>
                  <a:srgbClr val="79B51C"/>
                </a:solidFill>
              </a:rPr>
              <a:t>References</a:t>
            </a:r>
            <a:r>
              <a:rPr lang="fr-FR" dirty="0" smtClean="0">
                <a:solidFill>
                  <a:srgbClr val="79B51C"/>
                </a:solidFill>
              </a:rPr>
              <a:t>:</a:t>
            </a:r>
          </a:p>
          <a:p>
            <a:endParaRPr lang="fr-FR" sz="800" dirty="0" smtClean="0">
              <a:solidFill>
                <a:srgbClr val="79B51C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1200" dirty="0" smtClean="0">
                <a:solidFill>
                  <a:srgbClr val="79B51C"/>
                </a:solidFill>
              </a:rPr>
              <a:t> </a:t>
            </a:r>
            <a:r>
              <a:rPr lang="fr-FR" sz="1200" b="1" u="sng" dirty="0" smtClean="0">
                <a:solidFill>
                  <a:srgbClr val="79B51C"/>
                </a:solidFill>
              </a:rPr>
              <a:t>N/A</a:t>
            </a:r>
            <a:endParaRPr lang="fr-FR" sz="1200" dirty="0" smtClean="0">
              <a:solidFill>
                <a:srgbClr val="79B51C"/>
              </a:solidFill>
            </a:endParaRPr>
          </a:p>
          <a:p>
            <a:endParaRPr lang="fr-FR" dirty="0" smtClean="0">
              <a:solidFill>
                <a:srgbClr val="79B51C"/>
              </a:solidFill>
            </a:endParaRPr>
          </a:p>
          <a:p>
            <a:endParaRPr lang="fr-FR" dirty="0">
              <a:solidFill>
                <a:srgbClr val="79B51C"/>
              </a:solidFill>
            </a:endParaRPr>
          </a:p>
        </p:txBody>
      </p:sp>
      <p:sp>
        <p:nvSpPr>
          <p:cNvPr id="26" name="Slide Number Placeholder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930563-85A0-4B57-864B-58D2948942D0}" type="slidenum">
              <a:rPr lang="fr-FR" altLang="fr-FR" smtClean="0"/>
              <a:pPr/>
              <a:t>24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2000145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0" y="1610224"/>
            <a:ext cx="9144000" cy="2088454"/>
          </a:xfrm>
          <a:prstGeom prst="rect">
            <a:avLst/>
          </a:prstGeom>
          <a:solidFill>
            <a:schemeClr val="accent1"/>
          </a:solidFill>
          <a:ln w="10000">
            <a:solidFill>
              <a:schemeClr val="accent1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5881464" y="5689206"/>
            <a:ext cx="381000" cy="3810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6414864" y="5689206"/>
            <a:ext cx="381000" cy="3810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948264" y="5689206"/>
            <a:ext cx="381000" cy="3810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481664" y="5689206"/>
            <a:ext cx="381000" cy="3810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8015064" y="5689206"/>
            <a:ext cx="381000" cy="3810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8548464" y="5689206"/>
            <a:ext cx="381000" cy="3810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9" name="ZoneTexte 32"/>
          <p:cNvSpPr txBox="1">
            <a:spLocks noChangeArrowheads="1"/>
          </p:cNvSpPr>
          <p:nvPr/>
        </p:nvSpPr>
        <p:spPr bwMode="auto">
          <a:xfrm>
            <a:off x="0" y="2276872"/>
            <a:ext cx="9144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sz="3600" b="1" dirty="0" smtClean="0">
                <a:solidFill>
                  <a:schemeClr val="accent2"/>
                </a:solidFill>
                <a:latin typeface="Century Gothic" charset="0"/>
              </a:rPr>
              <a:t>BONUS SLIDES</a:t>
            </a:r>
            <a:endParaRPr lang="fr-FR" sz="3600" b="1" dirty="0">
              <a:solidFill>
                <a:schemeClr val="accent2"/>
              </a:solidFill>
              <a:latin typeface="Century Gothic" charset="0"/>
            </a:endParaRPr>
          </a:p>
        </p:txBody>
      </p:sp>
      <p:pic>
        <p:nvPicPr>
          <p:cNvPr id="12" name="Image 5" descr="GIGA_logo_new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99633" y="6044405"/>
            <a:ext cx="867841" cy="705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 10" descr="ULg_logo.gi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33707" y="6036245"/>
            <a:ext cx="1013526" cy="739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97147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Background: 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Why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?</a:t>
            </a:r>
          </a:p>
        </p:txBody>
      </p:sp>
      <p:sp>
        <p:nvSpPr>
          <p:cNvPr id="1024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24544" y="1654968"/>
            <a:ext cx="8999984" cy="5302424"/>
          </a:xfrm>
        </p:spPr>
        <p:txBody>
          <a:bodyPr>
            <a:normAutofit/>
          </a:bodyPr>
          <a:lstStyle/>
          <a:p>
            <a:pPr marL="342900" indent="-342900"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Issues identified in new pipeline: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FFC000"/>
                </a:solidFill>
              </a:rPr>
              <a:t>Cerebellum </a:t>
            </a:r>
            <a:r>
              <a:rPr lang="en-US" sz="2800" b="1" dirty="0" err="1" smtClean="0">
                <a:solidFill>
                  <a:srgbClr val="FFC000"/>
                </a:solidFill>
              </a:rPr>
              <a:t>artefact</a:t>
            </a:r>
            <a:endParaRPr lang="en-US" sz="2800" b="1" dirty="0" smtClean="0">
              <a:solidFill>
                <a:srgbClr val="FFC000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 smtClean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sz="2800" dirty="0" smtClean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FFC000"/>
                </a:solidFill>
              </a:rPr>
              <a:t>Signal shape tampered</a:t>
            </a:r>
            <a:r>
              <a:rPr lang="en-US" sz="2800" dirty="0" smtClean="0">
                <a:solidFill>
                  <a:schemeClr val="accent1"/>
                </a:solidFill>
              </a:rPr>
              <a:t>, only noise remains</a:t>
            </a:r>
            <a:br>
              <a:rPr lang="en-US" sz="2800" dirty="0" smtClean="0">
                <a:solidFill>
                  <a:schemeClr val="accent1"/>
                </a:solidFill>
              </a:rPr>
            </a:br>
            <a:r>
              <a:rPr lang="en-US" dirty="0" smtClean="0">
                <a:solidFill>
                  <a:schemeClr val="accent1"/>
                </a:solidFill>
              </a:rPr>
              <a:t>(easy to spot on CONN </a:t>
            </a:r>
            <a:r>
              <a:rPr lang="en-US" dirty="0" err="1" smtClean="0">
                <a:solidFill>
                  <a:schemeClr val="accent1"/>
                </a:solidFill>
              </a:rPr>
              <a:t>Denoising</a:t>
            </a:r>
            <a:r>
              <a:rPr lang="en-US" dirty="0" smtClean="0">
                <a:solidFill>
                  <a:schemeClr val="accent1"/>
                </a:solidFill>
              </a:rPr>
              <a:t> and 1st-level </a:t>
            </a:r>
            <a:r>
              <a:rPr lang="en-US" dirty="0" err="1" smtClean="0">
                <a:solidFill>
                  <a:schemeClr val="accent1"/>
                </a:solidFill>
              </a:rPr>
              <a:t>previsualizations</a:t>
            </a:r>
            <a:r>
              <a:rPr lang="en-US" dirty="0" smtClean="0">
                <a:solidFill>
                  <a:schemeClr val="accent1"/>
                </a:solidFill>
              </a:rPr>
              <a:t> when compared to other pipelines)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FFC000"/>
                </a:solidFill>
              </a:rPr>
              <a:t>Controls were preprocessed with a different pipeline </a:t>
            </a:r>
            <a:r>
              <a:rPr lang="en-US" sz="2800" dirty="0" smtClean="0">
                <a:solidFill>
                  <a:schemeClr val="accent1"/>
                </a:solidFill>
              </a:rPr>
              <a:t>(no idea which one, can be as old as </a:t>
            </a:r>
            <a:r>
              <a:rPr lang="en-US" sz="2800" dirty="0" err="1" smtClean="0">
                <a:solidFill>
                  <a:schemeClr val="accent1"/>
                </a:solidFill>
              </a:rPr>
              <a:t>Lizette's</a:t>
            </a:r>
            <a:r>
              <a:rPr lang="en-US" sz="2800" dirty="0" smtClean="0">
                <a:solidFill>
                  <a:schemeClr val="accent1"/>
                </a:solidFill>
              </a:rPr>
              <a:t> SPM8 pipeline).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accent1"/>
                </a:solidFill>
              </a:rPr>
              <a:t>Current pipeline </a:t>
            </a:r>
            <a:r>
              <a:rPr lang="en-US" sz="2800" b="1" dirty="0" smtClean="0">
                <a:solidFill>
                  <a:srgbClr val="FFC000"/>
                </a:solidFill>
              </a:rPr>
              <a:t>not validated </a:t>
            </a:r>
            <a:r>
              <a:rPr lang="en-US" sz="2800" dirty="0" smtClean="0">
                <a:solidFill>
                  <a:schemeClr val="accent1"/>
                </a:solidFill>
              </a:rPr>
              <a:t>(uses </a:t>
            </a:r>
            <a:r>
              <a:rPr lang="en-US" sz="2800" dirty="0" err="1" smtClean="0">
                <a:solidFill>
                  <a:schemeClr val="accent1"/>
                </a:solidFill>
              </a:rPr>
              <a:t>NewSeg</a:t>
            </a:r>
            <a:r>
              <a:rPr lang="en-US" sz="2800" dirty="0" smtClean="0">
                <a:solidFill>
                  <a:schemeClr val="accent1"/>
                </a:solidFill>
              </a:rPr>
              <a:t>).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930563-85A0-4B57-864B-58D2948942D0}" type="slidenum">
              <a:rPr lang="fr-FR" altLang="fr-FR" smtClean="0"/>
              <a:pPr/>
              <a:t>3</a:t>
            </a:fld>
            <a:endParaRPr lang="fr-FR" altLang="fr-FR" dirty="0"/>
          </a:p>
        </p:txBody>
      </p:sp>
      <p:pic>
        <p:nvPicPr>
          <p:cNvPr id="9218" name="Picture 2" descr="C:\Giga\fmri_pipelines_comparison\images\others\NJpfjar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4509" y="404664"/>
            <a:ext cx="2652936" cy="3001301"/>
          </a:xfrm>
          <a:prstGeom prst="rect">
            <a:avLst/>
          </a:prstGeom>
          <a:noFill/>
        </p:spPr>
      </p:pic>
      <p:cxnSp>
        <p:nvCxnSpPr>
          <p:cNvPr id="17" name="Straight Arrow Connector 16"/>
          <p:cNvCxnSpPr/>
          <p:nvPr/>
        </p:nvCxnSpPr>
        <p:spPr>
          <a:xfrm>
            <a:off x="4572000" y="2438890"/>
            <a:ext cx="1170130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1214414" y="285728"/>
            <a:ext cx="7929586" cy="928694"/>
          </a:xfrm>
        </p:spPr>
        <p:txBody>
          <a:bodyPr/>
          <a:lstStyle/>
          <a:p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fMRI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pipelines: Code 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analysis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overview</a:t>
            </a:r>
            <a:endParaRPr lang="fr-FR" altLang="fr-FR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24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24544" y="1654968"/>
            <a:ext cx="8999984" cy="5302424"/>
          </a:xfrm>
        </p:spPr>
        <p:txBody>
          <a:bodyPr>
            <a:normAutofit fontScale="85000" lnSpcReduction="20000"/>
          </a:bodyPr>
          <a:lstStyle/>
          <a:p>
            <a:pPr marL="342900" indent="-342900"/>
            <a:r>
              <a:rPr lang="en-US" sz="2800" dirty="0" smtClean="0">
                <a:solidFill>
                  <a:schemeClr val="accent1"/>
                </a:solidFill>
              </a:rPr>
              <a:t>Code &amp; batch comparison using KDiff3 + manual inspection</a:t>
            </a:r>
          </a:p>
          <a:p>
            <a:pPr marL="342900" indent="-342900"/>
            <a:endParaRPr lang="en-US" sz="2800" dirty="0" smtClean="0">
              <a:solidFill>
                <a:schemeClr val="accent1"/>
              </a:solidFill>
            </a:endParaRPr>
          </a:p>
          <a:p>
            <a:pPr marL="342900" indent="-342900"/>
            <a:r>
              <a:rPr lang="en-US" sz="2800" b="1" dirty="0" smtClean="0">
                <a:solidFill>
                  <a:srgbClr val="FFC000"/>
                </a:solidFill>
              </a:rPr>
              <a:t>7 packages (total: 18 pipelines scripts)</a:t>
            </a:r>
            <a:r>
              <a:rPr lang="en-US" sz="2800" dirty="0" smtClean="0">
                <a:solidFill>
                  <a:schemeClr val="accent1"/>
                </a:solidFill>
              </a:rPr>
              <a:t> reviewed: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accent1"/>
                </a:solidFill>
              </a:rPr>
              <a:t>Stephen's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accent1"/>
                </a:solidFill>
              </a:rPr>
              <a:t>Athena's script for classifier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accent1"/>
                </a:solidFill>
              </a:rPr>
              <a:t>Athena's script for cosmonauts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accent1"/>
                </a:solidFill>
              </a:rPr>
              <a:t>Athena's from </a:t>
            </a:r>
            <a:r>
              <a:rPr lang="en-US" sz="2800" dirty="0" err="1" smtClean="0">
                <a:solidFill>
                  <a:schemeClr val="accent1"/>
                </a:solidFill>
              </a:rPr>
              <a:t>Charlène</a:t>
            </a:r>
            <a:r>
              <a:rPr lang="en-US" sz="2800" dirty="0" smtClean="0">
                <a:solidFill>
                  <a:schemeClr val="accent1"/>
                </a:solidFill>
              </a:rPr>
              <a:t> computer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>
                <a:solidFill>
                  <a:schemeClr val="accent1"/>
                </a:solidFill>
              </a:rPr>
              <a:t>Lizette's</a:t>
            </a:r>
            <a:endParaRPr lang="en-US" sz="2800" dirty="0" smtClean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accent1"/>
                </a:solidFill>
              </a:rPr>
              <a:t>Carol's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err="1" smtClean="0">
                <a:solidFill>
                  <a:schemeClr val="accent1"/>
                </a:solidFill>
              </a:rPr>
              <a:t>Charlène's</a:t>
            </a:r>
            <a:r>
              <a:rPr lang="en-US" sz="2800" dirty="0" smtClean="0">
                <a:solidFill>
                  <a:schemeClr val="accent1"/>
                </a:solidFill>
              </a:rPr>
              <a:t> FMRI+PET scripts (latest used as of 06/2017)</a:t>
            </a:r>
          </a:p>
          <a:p>
            <a:pPr marL="342900" indent="-342900"/>
            <a:r>
              <a:rPr lang="en-US" sz="2800" dirty="0" smtClean="0">
                <a:solidFill>
                  <a:schemeClr val="accent1"/>
                </a:solidFill>
              </a:rPr>
              <a:t>Each package contained 1 to 6 different pipelines with an average = 3.</a:t>
            </a:r>
            <a:br>
              <a:rPr lang="en-US" sz="2800" dirty="0" smtClean="0">
                <a:solidFill>
                  <a:schemeClr val="accent1"/>
                </a:solidFill>
              </a:rPr>
            </a:br>
            <a:r>
              <a:rPr lang="en-US" sz="2800" dirty="0" smtClean="0">
                <a:solidFill>
                  <a:schemeClr val="accent1"/>
                </a:solidFill>
              </a:rPr>
              <a:t>“Athena’s only” average = 1, “rest only” average = 4.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930563-85A0-4B57-864B-58D2948942D0}" type="slidenum">
              <a:rPr lang="fr-FR" altLang="fr-FR" smtClean="0"/>
              <a:pPr/>
              <a:t>4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1214414" y="285728"/>
            <a:ext cx="7929586" cy="928694"/>
          </a:xfrm>
        </p:spPr>
        <p:txBody>
          <a:bodyPr/>
          <a:lstStyle/>
          <a:p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fMRI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pipelines: Code 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analysis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results</a:t>
            </a:r>
            <a:endParaRPr lang="fr-FR" altLang="fr-FR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24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24544" y="1654968"/>
            <a:ext cx="8999984" cy="5302424"/>
          </a:xfrm>
        </p:spPr>
        <p:txBody>
          <a:bodyPr>
            <a:normAutofit fontScale="70000" lnSpcReduction="20000"/>
          </a:bodyPr>
          <a:lstStyle/>
          <a:p>
            <a:pPr marL="342900" indent="-342900"/>
            <a:r>
              <a:rPr lang="en-US" sz="2800" dirty="0" smtClean="0">
                <a:solidFill>
                  <a:schemeClr val="accent1"/>
                </a:solidFill>
              </a:rPr>
              <a:t>Analysis goal: </a:t>
            </a:r>
            <a:r>
              <a:rPr lang="en-US" sz="2800" b="1" dirty="0" smtClean="0">
                <a:solidFill>
                  <a:srgbClr val="FFC000"/>
                </a:solidFill>
              </a:rPr>
              <a:t>Isolate major differences</a:t>
            </a:r>
            <a:r>
              <a:rPr lang="en-US" sz="2800" dirty="0" smtClean="0">
                <a:solidFill>
                  <a:schemeClr val="accent1"/>
                </a:solidFill>
              </a:rPr>
              <a:t> and ignore cosmetic changes (</a:t>
            </a:r>
            <a:r>
              <a:rPr lang="en-US" sz="2800" dirty="0" err="1" smtClean="0">
                <a:solidFill>
                  <a:schemeClr val="accent1"/>
                </a:solidFill>
              </a:rPr>
              <a:t>eg</a:t>
            </a:r>
            <a:r>
              <a:rPr lang="en-US" sz="2800" dirty="0" smtClean="0">
                <a:solidFill>
                  <a:schemeClr val="accent1"/>
                </a:solidFill>
              </a:rPr>
              <a:t>, different directories layout, non-critical parameters such as </a:t>
            </a:r>
            <a:r>
              <a:rPr lang="en-US" sz="2800" dirty="0" err="1" smtClean="0">
                <a:solidFill>
                  <a:schemeClr val="accent1"/>
                </a:solidFill>
              </a:rPr>
              <a:t>filepaths</a:t>
            </a:r>
            <a:r>
              <a:rPr lang="en-US" sz="2800" dirty="0" smtClean="0">
                <a:solidFill>
                  <a:schemeClr val="accent1"/>
                </a:solidFill>
              </a:rPr>
              <a:t> or TR due to migration)</a:t>
            </a:r>
          </a:p>
          <a:p>
            <a:pPr marL="342900" indent="-342900"/>
            <a:r>
              <a:rPr lang="en-US" sz="2600" dirty="0" smtClean="0">
                <a:solidFill>
                  <a:schemeClr val="accent1"/>
                </a:solidFill>
              </a:rPr>
              <a:t>Significant changes included different versions of </a:t>
            </a:r>
            <a:r>
              <a:rPr lang="en-US" sz="2600" dirty="0" err="1" smtClean="0">
                <a:solidFill>
                  <a:schemeClr val="accent1"/>
                </a:solidFill>
              </a:rPr>
              <a:t>softwares</a:t>
            </a:r>
            <a:r>
              <a:rPr lang="en-US" sz="2600" dirty="0" smtClean="0">
                <a:solidFill>
                  <a:schemeClr val="accent1"/>
                </a:solidFill>
              </a:rPr>
              <a:t> (SPM8 </a:t>
            </a:r>
            <a:r>
              <a:rPr lang="en-US" sz="2600" dirty="0" err="1" smtClean="0">
                <a:solidFill>
                  <a:schemeClr val="accent1"/>
                </a:solidFill>
              </a:rPr>
              <a:t>vs</a:t>
            </a:r>
            <a:r>
              <a:rPr lang="en-US" sz="2600" dirty="0" smtClean="0">
                <a:solidFill>
                  <a:schemeClr val="accent1"/>
                </a:solidFill>
              </a:rPr>
              <a:t> SPM12, with or without VBM8/DARTEL, etc.), different modules versions (</a:t>
            </a:r>
            <a:r>
              <a:rPr lang="en-US" sz="2600" dirty="0" err="1" smtClean="0">
                <a:solidFill>
                  <a:schemeClr val="accent1"/>
                </a:solidFill>
              </a:rPr>
              <a:t>OldSeg</a:t>
            </a:r>
            <a:r>
              <a:rPr lang="en-US" sz="2600" dirty="0" smtClean="0">
                <a:solidFill>
                  <a:schemeClr val="accent1"/>
                </a:solidFill>
              </a:rPr>
              <a:t> </a:t>
            </a:r>
            <a:r>
              <a:rPr lang="en-US" sz="2600" dirty="0" err="1" smtClean="0">
                <a:solidFill>
                  <a:schemeClr val="accent1"/>
                </a:solidFill>
              </a:rPr>
              <a:t>vs</a:t>
            </a:r>
            <a:r>
              <a:rPr lang="en-US" sz="2600" dirty="0" smtClean="0">
                <a:solidFill>
                  <a:schemeClr val="accent1"/>
                </a:solidFill>
              </a:rPr>
              <a:t> </a:t>
            </a:r>
            <a:r>
              <a:rPr lang="en-US" sz="2600" dirty="0" err="1" smtClean="0">
                <a:solidFill>
                  <a:schemeClr val="accent1"/>
                </a:solidFill>
              </a:rPr>
              <a:t>NewSeg</a:t>
            </a:r>
            <a:r>
              <a:rPr lang="en-US" sz="2600" dirty="0" smtClean="0">
                <a:solidFill>
                  <a:schemeClr val="accent1"/>
                </a:solidFill>
              </a:rPr>
              <a:t>), critical parameters changes (</a:t>
            </a:r>
            <a:r>
              <a:rPr lang="en-US" sz="2600" dirty="0" err="1" smtClean="0">
                <a:solidFill>
                  <a:schemeClr val="accent1"/>
                </a:solidFill>
              </a:rPr>
              <a:t>eg</a:t>
            </a:r>
            <a:r>
              <a:rPr lang="en-US" sz="2600" dirty="0" smtClean="0">
                <a:solidFill>
                  <a:schemeClr val="accent1"/>
                </a:solidFill>
              </a:rPr>
              <a:t>, using another TPM template) and pipeline format (</a:t>
            </a:r>
            <a:r>
              <a:rPr lang="en-US" sz="2600" dirty="0" err="1" smtClean="0">
                <a:solidFill>
                  <a:schemeClr val="accent1"/>
                </a:solidFill>
              </a:rPr>
              <a:t>code+batch</a:t>
            </a:r>
            <a:r>
              <a:rPr lang="en-US" sz="2600" dirty="0" smtClean="0">
                <a:solidFill>
                  <a:schemeClr val="accent1"/>
                </a:solidFill>
              </a:rPr>
              <a:t> </a:t>
            </a:r>
            <a:r>
              <a:rPr lang="en-US" sz="2600" dirty="0" err="1" smtClean="0">
                <a:solidFill>
                  <a:schemeClr val="accent1"/>
                </a:solidFill>
              </a:rPr>
              <a:t>vs</a:t>
            </a:r>
            <a:r>
              <a:rPr lang="en-US" sz="2600" dirty="0" smtClean="0">
                <a:solidFill>
                  <a:schemeClr val="accent1"/>
                </a:solidFill>
              </a:rPr>
              <a:t> code only).</a:t>
            </a:r>
            <a:br>
              <a:rPr lang="en-US" sz="2600" dirty="0" smtClean="0">
                <a:solidFill>
                  <a:schemeClr val="accent1"/>
                </a:solidFill>
              </a:rPr>
            </a:br>
            <a:endParaRPr lang="en-US" sz="2600" dirty="0" smtClean="0">
              <a:solidFill>
                <a:schemeClr val="accent1"/>
              </a:solidFill>
            </a:endParaRPr>
          </a:p>
          <a:p>
            <a:pPr marL="342900" indent="-342900">
              <a:buNone/>
            </a:pPr>
            <a:r>
              <a:rPr lang="en-US" sz="2800" b="1" dirty="0" smtClean="0">
                <a:solidFill>
                  <a:srgbClr val="FFC000"/>
                </a:solidFill>
              </a:rPr>
              <a:t>4</a:t>
            </a:r>
            <a:r>
              <a:rPr lang="en-US" sz="2800" dirty="0" smtClean="0">
                <a:solidFill>
                  <a:schemeClr val="accent1"/>
                </a:solidFill>
              </a:rPr>
              <a:t> different scripts families were isolated: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>
                <a:solidFill>
                  <a:schemeClr val="accent1"/>
                </a:solidFill>
              </a:rPr>
              <a:t>SPM8 script no batch (</a:t>
            </a:r>
            <a:r>
              <a:rPr lang="en-US" sz="2800" dirty="0" err="1" smtClean="0">
                <a:solidFill>
                  <a:schemeClr val="accent1"/>
                </a:solidFill>
              </a:rPr>
              <a:t>Lizette</a:t>
            </a:r>
            <a:r>
              <a:rPr lang="en-US" sz="2800" dirty="0" smtClean="0">
                <a:solidFill>
                  <a:schemeClr val="accent1"/>
                </a:solidFill>
              </a:rPr>
              <a:t>, 2015?, </a:t>
            </a:r>
            <a:r>
              <a:rPr lang="en-US" sz="2800" dirty="0" err="1" smtClean="0">
                <a:solidFill>
                  <a:schemeClr val="accent1"/>
                </a:solidFill>
              </a:rPr>
              <a:t>Spatial_processing_Lizette</a:t>
            </a:r>
            <a:r>
              <a:rPr lang="en-US" sz="2800" dirty="0" smtClean="0">
                <a:solidFill>
                  <a:schemeClr val="accent1"/>
                </a:solidFill>
              </a:rPr>
              <a:t>*.m)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FFC000"/>
                </a:solidFill>
              </a:rPr>
              <a:t>SPM8+VBM8/DARTEL with batch</a:t>
            </a:r>
            <a:r>
              <a:rPr lang="en-US" sz="2800" dirty="0" smtClean="0">
                <a:solidFill>
                  <a:schemeClr val="accent1"/>
                </a:solidFill>
              </a:rPr>
              <a:t> (Carol, 2016, </a:t>
            </a:r>
            <a:r>
              <a:rPr lang="en-US" sz="2800" dirty="0" err="1" smtClean="0">
                <a:solidFill>
                  <a:schemeClr val="accent1"/>
                </a:solidFill>
              </a:rPr>
              <a:t>script_preproc_VBM_Dartel_DEF</a:t>
            </a:r>
            <a:r>
              <a:rPr lang="en-US" sz="2800" dirty="0" smtClean="0">
                <a:solidFill>
                  <a:schemeClr val="accent1"/>
                </a:solidFill>
              </a:rPr>
              <a:t>*.m).</a:t>
            </a:r>
            <a:br>
              <a:rPr lang="en-US" sz="2800" dirty="0" smtClean="0">
                <a:solidFill>
                  <a:schemeClr val="accent1"/>
                </a:solidFill>
              </a:rPr>
            </a:br>
            <a:r>
              <a:rPr lang="en-US" sz="2800" dirty="0" smtClean="0">
                <a:solidFill>
                  <a:schemeClr val="accent1"/>
                </a:solidFill>
              </a:rPr>
              <a:t>Note: Charlene has a variant VBM8+PET.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FFC000"/>
                </a:solidFill>
              </a:rPr>
              <a:t>SPM12 </a:t>
            </a:r>
            <a:r>
              <a:rPr lang="en-US" sz="2800" b="1" dirty="0" err="1" smtClean="0">
                <a:solidFill>
                  <a:srgbClr val="FFC000"/>
                </a:solidFill>
              </a:rPr>
              <a:t>OldSeg</a:t>
            </a:r>
            <a:r>
              <a:rPr lang="en-US" sz="2800" b="1" dirty="0" smtClean="0">
                <a:solidFill>
                  <a:srgbClr val="FFC000"/>
                </a:solidFill>
              </a:rPr>
              <a:t> with batch</a:t>
            </a:r>
            <a:r>
              <a:rPr lang="en-US" sz="2800" dirty="0" smtClean="0">
                <a:solidFill>
                  <a:schemeClr val="accent1"/>
                </a:solidFill>
              </a:rPr>
              <a:t> (Athena, 2016-2017, script_preproc_LIE_spm12.m)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b="1" dirty="0" smtClean="0">
                <a:solidFill>
                  <a:srgbClr val="FFC000"/>
                </a:solidFill>
              </a:rPr>
              <a:t>SPM12 </a:t>
            </a:r>
            <a:r>
              <a:rPr lang="en-US" sz="2800" b="1" dirty="0" err="1" smtClean="0">
                <a:solidFill>
                  <a:srgbClr val="FFC000"/>
                </a:solidFill>
              </a:rPr>
              <a:t>NewSeg</a:t>
            </a:r>
            <a:r>
              <a:rPr lang="en-US" sz="2800" b="1" dirty="0" smtClean="0">
                <a:solidFill>
                  <a:srgbClr val="FFC000"/>
                </a:solidFill>
              </a:rPr>
              <a:t> CRC12 </a:t>
            </a:r>
            <a:r>
              <a:rPr lang="en-US" sz="2800" b="1" dirty="0" err="1" smtClean="0">
                <a:solidFill>
                  <a:srgbClr val="FFC000"/>
                </a:solidFill>
              </a:rPr>
              <a:t>tpm+PET</a:t>
            </a:r>
            <a:r>
              <a:rPr lang="en-US" sz="2800" b="1" dirty="0" smtClean="0">
                <a:solidFill>
                  <a:srgbClr val="FFC000"/>
                </a:solidFill>
              </a:rPr>
              <a:t> with batch</a:t>
            </a:r>
            <a:r>
              <a:rPr lang="en-US" sz="2800" dirty="0" smtClean="0">
                <a:solidFill>
                  <a:schemeClr val="accent1"/>
                </a:solidFill>
              </a:rPr>
              <a:t> (</a:t>
            </a:r>
            <a:r>
              <a:rPr lang="en-US" sz="2800" dirty="0" err="1" smtClean="0">
                <a:solidFill>
                  <a:schemeClr val="accent1"/>
                </a:solidFill>
              </a:rPr>
              <a:t>Charlène</a:t>
            </a:r>
            <a:r>
              <a:rPr lang="en-US" sz="2800" dirty="0" smtClean="0">
                <a:solidFill>
                  <a:schemeClr val="accent1"/>
                </a:solidFill>
              </a:rPr>
              <a:t>, 2017, script_preproc_SPM12_Charlene.m)</a:t>
            </a:r>
          </a:p>
          <a:p>
            <a:pPr marL="514350" indent="-514350">
              <a:buNone/>
            </a:pPr>
            <a:r>
              <a:rPr lang="en-US" sz="2800" dirty="0" smtClean="0">
                <a:solidFill>
                  <a:schemeClr val="accent1"/>
                </a:solidFill>
              </a:rPr>
              <a:t>Note: for the rest of this presentation, only scripts 2, 3 and 4 </a:t>
            </a:r>
            <a:r>
              <a:rPr lang="en-US" sz="2800" dirty="0" err="1" smtClean="0">
                <a:solidFill>
                  <a:schemeClr val="accent1"/>
                </a:solidFill>
              </a:rPr>
              <a:t>willl</a:t>
            </a:r>
            <a:r>
              <a:rPr lang="en-US" sz="2800" dirty="0" smtClean="0">
                <a:solidFill>
                  <a:schemeClr val="accent1"/>
                </a:solidFill>
              </a:rPr>
              <a:t> be used.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930563-85A0-4B57-864B-58D2948942D0}" type="slidenum">
              <a:rPr lang="fr-FR" altLang="fr-FR" smtClean="0"/>
              <a:pPr/>
              <a:t>5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1214414" y="285728"/>
            <a:ext cx="7929586" cy="928694"/>
          </a:xfrm>
        </p:spPr>
        <p:txBody>
          <a:bodyPr/>
          <a:lstStyle/>
          <a:p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fMRI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pipelines: Code 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analysis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results</a:t>
            </a:r>
            <a:endParaRPr lang="fr-FR" altLang="fr-FR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24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116505" y="1654967"/>
            <a:ext cx="9181020" cy="5203033"/>
          </a:xfrm>
        </p:spPr>
        <p:txBody>
          <a:bodyPr>
            <a:normAutofit fontScale="85000" lnSpcReduction="20000"/>
          </a:bodyPr>
          <a:lstStyle/>
          <a:p>
            <a:pPr marL="342900" indent="-342900"/>
            <a:r>
              <a:rPr lang="en-US" sz="2800" b="1" dirty="0" smtClean="0">
                <a:solidFill>
                  <a:srgbClr val="FFC000"/>
                </a:solidFill>
              </a:rPr>
              <a:t>SPM12 </a:t>
            </a:r>
            <a:r>
              <a:rPr lang="en-US" sz="2800" b="1" dirty="0" err="1" smtClean="0">
                <a:solidFill>
                  <a:srgbClr val="FFC000"/>
                </a:solidFill>
              </a:rPr>
              <a:t>OldSeg</a:t>
            </a:r>
            <a:r>
              <a:rPr lang="en-US" sz="2800" b="1" dirty="0" smtClean="0">
                <a:solidFill>
                  <a:srgbClr val="FFC000"/>
                </a:solidFill>
              </a:rPr>
              <a:t> (Athena’s)</a:t>
            </a:r>
            <a:r>
              <a:rPr lang="en-US" sz="2800" dirty="0" smtClean="0">
                <a:solidFill>
                  <a:schemeClr val="accent1"/>
                </a:solidFill>
              </a:rPr>
              <a:t> script is the </a:t>
            </a:r>
            <a:r>
              <a:rPr lang="en-US" sz="2800" b="1" dirty="0" smtClean="0">
                <a:solidFill>
                  <a:srgbClr val="FFC000"/>
                </a:solidFill>
              </a:rPr>
              <a:t>most stable </a:t>
            </a:r>
            <a:r>
              <a:rPr lang="en-US" sz="2800" dirty="0" smtClean="0">
                <a:solidFill>
                  <a:schemeClr val="accent1"/>
                </a:solidFill>
              </a:rPr>
              <a:t>(in terms of code): </a:t>
            </a:r>
            <a:r>
              <a:rPr lang="en-US" sz="2400" dirty="0" smtClean="0">
                <a:solidFill>
                  <a:schemeClr val="accent1"/>
                </a:solidFill>
              </a:rPr>
              <a:t>always the same in all instances analyzed.</a:t>
            </a:r>
            <a:br>
              <a:rPr lang="en-US" sz="2400" dirty="0" smtClean="0">
                <a:solidFill>
                  <a:schemeClr val="accent1"/>
                </a:solidFill>
              </a:rPr>
            </a:br>
            <a:r>
              <a:rPr lang="en-US" sz="2400" b="1" dirty="0" smtClean="0">
                <a:solidFill>
                  <a:srgbClr val="FFC000"/>
                </a:solidFill>
              </a:rPr>
              <a:t>Pro: very fast, should fit most functional analyses + classifier.</a:t>
            </a:r>
          </a:p>
          <a:p>
            <a:pPr marL="342900" indent="-342900"/>
            <a:r>
              <a:rPr lang="en-US" sz="2800" b="1" dirty="0" smtClean="0">
                <a:solidFill>
                  <a:srgbClr val="FFC000"/>
                </a:solidFill>
              </a:rPr>
              <a:t>3 different templates</a:t>
            </a:r>
            <a:r>
              <a:rPr lang="en-US" sz="2800" dirty="0" smtClean="0">
                <a:solidFill>
                  <a:schemeClr val="accent1"/>
                </a:solidFill>
              </a:rPr>
              <a:t>:</a:t>
            </a:r>
          </a:p>
          <a:p>
            <a:pPr marL="663575" lvl="1" indent="-342900"/>
            <a:r>
              <a:rPr lang="en-US" sz="2600" dirty="0" smtClean="0">
                <a:solidFill>
                  <a:schemeClr val="accent1"/>
                </a:solidFill>
              </a:rPr>
              <a:t>spm8 </a:t>
            </a:r>
            <a:r>
              <a:rPr lang="en-US" sz="2600" dirty="0" err="1" smtClean="0">
                <a:solidFill>
                  <a:schemeClr val="accent1"/>
                </a:solidFill>
              </a:rPr>
              <a:t>Dartel</a:t>
            </a:r>
            <a:r>
              <a:rPr lang="en-US" sz="2600" dirty="0" smtClean="0">
                <a:solidFill>
                  <a:schemeClr val="accent1"/>
                </a:solidFill>
              </a:rPr>
              <a:t> custom patients template</a:t>
            </a:r>
          </a:p>
          <a:p>
            <a:pPr marL="663575" lvl="1" indent="-342900"/>
            <a:r>
              <a:rPr lang="en-US" sz="2600" dirty="0" smtClean="0">
                <a:solidFill>
                  <a:schemeClr val="accent1"/>
                </a:solidFill>
              </a:rPr>
              <a:t>spm12 no template (use standard)</a:t>
            </a:r>
          </a:p>
          <a:p>
            <a:pPr marL="663575" lvl="1" indent="-342900"/>
            <a:r>
              <a:rPr lang="en-US" sz="2600" dirty="0" smtClean="0">
                <a:solidFill>
                  <a:schemeClr val="accent1"/>
                </a:solidFill>
              </a:rPr>
              <a:t>spm12-NewSeg uses CRC12 custom template.</a:t>
            </a:r>
          </a:p>
          <a:p>
            <a:pPr marL="342900" indent="-342900"/>
            <a:r>
              <a:rPr lang="en-US" sz="2800" dirty="0" smtClean="0">
                <a:solidFill>
                  <a:schemeClr val="accent1"/>
                </a:solidFill>
              </a:rPr>
              <a:t>Several </a:t>
            </a:r>
            <a:r>
              <a:rPr lang="en-US" sz="2800" b="1" dirty="0" smtClean="0">
                <a:solidFill>
                  <a:srgbClr val="FFC000"/>
                </a:solidFill>
              </a:rPr>
              <a:t>inconveniencies</a:t>
            </a:r>
            <a:r>
              <a:rPr lang="en-US" sz="2800" dirty="0" smtClean="0">
                <a:solidFill>
                  <a:schemeClr val="accent1"/>
                </a:solidFill>
              </a:rPr>
              <a:t> :</a:t>
            </a:r>
          </a:p>
          <a:p>
            <a:pPr marL="663575" lvl="1" indent="-342900"/>
            <a:r>
              <a:rPr lang="en-US" sz="2600" dirty="0" smtClean="0">
                <a:solidFill>
                  <a:schemeClr val="accent1"/>
                </a:solidFill>
              </a:rPr>
              <a:t>difficult to migrate (all templates and software paths hardcoded or hidden in batch)</a:t>
            </a:r>
          </a:p>
          <a:p>
            <a:pPr marL="663575" lvl="1" indent="-342900"/>
            <a:r>
              <a:rPr lang="en-US" sz="2600" dirty="0" smtClean="0">
                <a:solidFill>
                  <a:schemeClr val="accent1"/>
                </a:solidFill>
              </a:rPr>
              <a:t>easily breakable (PATH with multiple software versions, no </a:t>
            </a:r>
            <a:r>
              <a:rPr lang="en-US" sz="2600" dirty="0" err="1" smtClean="0">
                <a:solidFill>
                  <a:schemeClr val="accent1"/>
                </a:solidFill>
              </a:rPr>
              <a:t>apriori</a:t>
            </a:r>
            <a:r>
              <a:rPr lang="en-US" sz="2600" dirty="0" smtClean="0">
                <a:solidFill>
                  <a:schemeClr val="accent1"/>
                </a:solidFill>
              </a:rPr>
              <a:t> check of TR, of files existence, etc.)</a:t>
            </a:r>
            <a:br>
              <a:rPr lang="en-US" sz="2600" dirty="0" smtClean="0">
                <a:solidFill>
                  <a:schemeClr val="accent1"/>
                </a:solidFill>
              </a:rPr>
            </a:br>
            <a:r>
              <a:rPr lang="en-US" sz="2600" dirty="0" smtClean="0">
                <a:solidFill>
                  <a:schemeClr val="accent1"/>
                </a:solidFill>
                <a:sym typeface="Wingdings" pitchFamily="2" charset="2"/>
              </a:rPr>
              <a:t> script stops in the middle of preprocess instead of before</a:t>
            </a:r>
            <a:endParaRPr lang="en-US" sz="2600" dirty="0" smtClean="0">
              <a:solidFill>
                <a:schemeClr val="accent1"/>
              </a:solidFill>
            </a:endParaRPr>
          </a:p>
          <a:p>
            <a:pPr marL="663575" lvl="1" indent="-342900"/>
            <a:r>
              <a:rPr lang="en-US" sz="2600" dirty="0" smtClean="0">
                <a:solidFill>
                  <a:schemeClr val="accent1"/>
                </a:solidFill>
              </a:rPr>
              <a:t>accents and long filenames unsupported and no check</a:t>
            </a:r>
          </a:p>
          <a:p>
            <a:pPr marL="663575" lvl="1" indent="-342900"/>
            <a:r>
              <a:rPr lang="en-US" sz="2600" dirty="0" smtClean="0">
                <a:solidFill>
                  <a:schemeClr val="accent1"/>
                </a:solidFill>
              </a:rPr>
              <a:t>4d </a:t>
            </a:r>
            <a:r>
              <a:rPr lang="en-US" sz="2600" dirty="0" err="1" smtClean="0">
                <a:solidFill>
                  <a:schemeClr val="accent1"/>
                </a:solidFill>
              </a:rPr>
              <a:t>nifti</a:t>
            </a:r>
            <a:r>
              <a:rPr lang="en-US" sz="2600" dirty="0" smtClean="0">
                <a:solidFill>
                  <a:schemeClr val="accent1"/>
                </a:solidFill>
              </a:rPr>
              <a:t> unsupported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930563-85A0-4B57-864B-58D2948942D0}" type="slidenum">
              <a:rPr lang="fr-FR" altLang="fr-FR" smtClean="0"/>
              <a:pPr/>
              <a:t>6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1214414" y="285728"/>
            <a:ext cx="7929586" cy="928694"/>
          </a:xfrm>
        </p:spPr>
        <p:txBody>
          <a:bodyPr/>
          <a:lstStyle/>
          <a:p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fMRI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pipelines: Images 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comparisons</a:t>
            </a:r>
            <a:endParaRPr lang="fr-FR" altLang="fr-FR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243" name="Espace réservé du contenu 2"/>
          <p:cNvSpPr>
            <a:spLocks noGrp="1"/>
          </p:cNvSpPr>
          <p:nvPr>
            <p:ph sz="quarter" idx="1"/>
          </p:nvPr>
        </p:nvSpPr>
        <p:spPr>
          <a:xfrm>
            <a:off x="324544" y="1654968"/>
            <a:ext cx="8999984" cy="5302424"/>
          </a:xfrm>
        </p:spPr>
        <p:txBody>
          <a:bodyPr>
            <a:normAutofit/>
          </a:bodyPr>
          <a:lstStyle/>
          <a:p>
            <a:pPr marL="342900" indent="-342900"/>
            <a:r>
              <a:rPr lang="en-US" sz="2800" dirty="0" smtClean="0">
                <a:solidFill>
                  <a:schemeClr val="accent1"/>
                </a:solidFill>
              </a:rPr>
              <a:t>Additional technical notes with the companion .txt file (with all equivalences).</a:t>
            </a:r>
          </a:p>
          <a:p>
            <a:pPr marL="342900" indent="-342900"/>
            <a:endParaRPr lang="en-US" sz="2800" dirty="0" smtClean="0">
              <a:solidFill>
                <a:schemeClr val="accent1"/>
              </a:solidFill>
            </a:endParaRPr>
          </a:p>
          <a:p>
            <a:pPr marL="342900" indent="-342900"/>
            <a:r>
              <a:rPr lang="en-US" sz="2800" dirty="0" smtClean="0">
                <a:solidFill>
                  <a:schemeClr val="accent1"/>
                </a:solidFill>
              </a:rPr>
              <a:t>Now the boring part is done, we can check the resulting images with each pipeline </a:t>
            </a:r>
            <a:r>
              <a:rPr lang="en-US" sz="2800" dirty="0" smtClean="0">
                <a:solidFill>
                  <a:schemeClr val="accent1"/>
                </a:solidFill>
                <a:sym typeface="Wingdings" pitchFamily="2" charset="2"/>
              </a:rPr>
              <a:t></a:t>
            </a:r>
            <a:endParaRPr lang="en-US" sz="2800" dirty="0" smtClean="0">
              <a:solidFill>
                <a:schemeClr val="accent1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930563-85A0-4B57-864B-58D2948942D0}" type="slidenum">
              <a:rPr lang="fr-FR" altLang="fr-FR" smtClean="0"/>
              <a:pPr/>
              <a:t>7</a:t>
            </a:fld>
            <a:endParaRPr lang="fr-FR" altLang="fr-FR" dirty="0"/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Giga\fmri_pipelines_comparison\images\segmentation\spm8-segmenta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27984" y="1124744"/>
            <a:ext cx="3384376" cy="3384375"/>
          </a:xfrm>
          <a:prstGeom prst="rect">
            <a:avLst/>
          </a:prstGeom>
          <a:noFill/>
        </p:spPr>
      </p:pic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1214414" y="285728"/>
            <a:ext cx="7929586" cy="928694"/>
          </a:xfrm>
        </p:spPr>
        <p:txBody>
          <a:bodyPr/>
          <a:lstStyle/>
          <a:p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fMRI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pipelines: Segmentation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930563-85A0-4B57-864B-58D2948942D0}" type="slidenum">
              <a:rPr lang="fr-FR" altLang="fr-FR" smtClean="0"/>
              <a:pPr/>
              <a:t>8</a:t>
            </a:fld>
            <a:endParaRPr lang="fr-FR" altLang="fr-FR" dirty="0"/>
          </a:p>
        </p:txBody>
      </p:sp>
      <p:pic>
        <p:nvPicPr>
          <p:cNvPr id="1026" name="Picture 2" descr="C:\Giga\fmri_pipelines_comparison\images\segmentation\SPRUYTTE_HERA___20170612_t1_mpr_tr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396552" y="1052736"/>
            <a:ext cx="4248472" cy="3533866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195736" y="2996952"/>
            <a:ext cx="135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T1 original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1030" name="Picture 6" descr="C:\Giga\fmri_pipelines_comparison\images\segmentation\spm12-segmentation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331640" y="3778846"/>
            <a:ext cx="3275856" cy="3079153"/>
          </a:xfrm>
          <a:prstGeom prst="rect">
            <a:avLst/>
          </a:prstGeom>
          <a:noFill/>
        </p:spPr>
      </p:pic>
      <p:sp>
        <p:nvSpPr>
          <p:cNvPr id="18" name="TextBox 17"/>
          <p:cNvSpPr txBox="1"/>
          <p:nvPr/>
        </p:nvSpPr>
        <p:spPr>
          <a:xfrm>
            <a:off x="3275856" y="5661248"/>
            <a:ext cx="9925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SPM12</a:t>
            </a:r>
          </a:p>
          <a:p>
            <a:r>
              <a:rPr lang="fr-FR" b="1" dirty="0" err="1" smtClean="0">
                <a:solidFill>
                  <a:schemeClr val="accent1"/>
                </a:solidFill>
              </a:rPr>
              <a:t>OldSeg</a:t>
            </a:r>
            <a:endParaRPr lang="fr-FR" b="1" dirty="0">
              <a:solidFill>
                <a:schemeClr val="accent1"/>
              </a:solidFill>
            </a:endParaRPr>
          </a:p>
        </p:txBody>
      </p:sp>
      <p:pic>
        <p:nvPicPr>
          <p:cNvPr id="1029" name="Picture 5" descr="C:\Giga\fmri_pipelines_comparison\images\segmentation\spm12newseg-segmentation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2160" y="3761656"/>
            <a:ext cx="3096344" cy="3096344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7740352" y="5651956"/>
            <a:ext cx="1082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SPM12</a:t>
            </a:r>
          </a:p>
          <a:p>
            <a:r>
              <a:rPr lang="fr-FR" b="1" dirty="0" err="1" smtClean="0">
                <a:solidFill>
                  <a:schemeClr val="accent1"/>
                </a:solidFill>
              </a:rPr>
              <a:t>NewSeg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00668" y="2987660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chemeClr val="accent1"/>
                </a:solidFill>
              </a:rPr>
              <a:t>SPM8+VBM</a:t>
            </a:r>
            <a:endParaRPr lang="fr-FR" b="1" dirty="0">
              <a:solidFill>
                <a:schemeClr val="accent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4725144"/>
            <a:ext cx="136447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Notice</a:t>
            </a:r>
          </a:p>
          <a:p>
            <a:r>
              <a:rPr lang="fr-FR" dirty="0" smtClean="0">
                <a:solidFill>
                  <a:schemeClr val="accent1"/>
                </a:solidFill>
              </a:rPr>
              <a:t>the</a:t>
            </a:r>
          </a:p>
          <a:p>
            <a:r>
              <a:rPr lang="fr-FR" dirty="0" err="1" smtClean="0">
                <a:solidFill>
                  <a:schemeClr val="accent1"/>
                </a:solidFill>
              </a:rPr>
              <a:t>Cerebellum</a:t>
            </a:r>
            <a:endParaRPr lang="fr-FR" dirty="0" smtClean="0">
              <a:solidFill>
                <a:schemeClr val="accent1"/>
              </a:solidFill>
            </a:endParaRPr>
          </a:p>
          <a:p>
            <a:r>
              <a:rPr lang="fr-FR" dirty="0" err="1" smtClean="0">
                <a:solidFill>
                  <a:schemeClr val="accent1"/>
                </a:solidFill>
              </a:rPr>
              <a:t>Cut</a:t>
            </a:r>
            <a:r>
              <a:rPr lang="fr-FR" dirty="0" smtClean="0">
                <a:solidFill>
                  <a:schemeClr val="accent1"/>
                </a:solidFill>
              </a:rPr>
              <a:t>!</a:t>
            </a:r>
            <a:endParaRPr lang="fr-FR" dirty="0">
              <a:solidFill>
                <a:schemeClr val="accent1"/>
              </a:solidFill>
            </a:endParaRPr>
          </a:p>
        </p:txBody>
      </p:sp>
      <p:cxnSp>
        <p:nvCxnSpPr>
          <p:cNvPr id="24" name="Straight Arrow Connector 23"/>
          <p:cNvCxnSpPr/>
          <p:nvPr/>
        </p:nvCxnSpPr>
        <p:spPr>
          <a:xfrm>
            <a:off x="827584" y="4941168"/>
            <a:ext cx="432048" cy="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1214414" y="-235998"/>
            <a:ext cx="7929586" cy="928694"/>
          </a:xfrm>
        </p:spPr>
        <p:txBody>
          <a:bodyPr/>
          <a:lstStyle/>
          <a:p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fMRI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pipelines: 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Denoising</a:t>
            </a:r>
            <a:r>
              <a:rPr lang="fr-FR" altLang="fr-FR" b="1" dirty="0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solidFill>
                  <a:srgbClr val="79B51C"/>
                </a:solidFill>
                <a:ea typeface="ＭＳ Ｐゴシック" panose="020B0600070205080204" pitchFamily="34" charset="-128"/>
              </a:rPr>
              <a:t>Controls</a:t>
            </a:r>
            <a:endParaRPr lang="fr-FR" altLang="fr-FR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EA930563-85A0-4B57-864B-58D2948942D0}" type="slidenum">
              <a:rPr lang="fr-FR" altLang="fr-FR" smtClean="0"/>
              <a:pPr/>
              <a:t>9</a:t>
            </a:fld>
            <a:endParaRPr lang="fr-FR" altLang="fr-FR" dirty="0"/>
          </a:p>
        </p:txBody>
      </p:sp>
      <p:pic>
        <p:nvPicPr>
          <p:cNvPr id="2050" name="Picture 2" descr="C:\Giga\fmri_pipelines_comparison\images\denoising\print01-spm8vbm-denoising-contro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3" y="548680"/>
            <a:ext cx="2603572" cy="6309321"/>
          </a:xfrm>
          <a:prstGeom prst="rect">
            <a:avLst/>
          </a:prstGeom>
          <a:noFill/>
        </p:spPr>
      </p:pic>
      <p:pic>
        <p:nvPicPr>
          <p:cNvPr id="2051" name="Picture 3" descr="C:\Giga\fmri_pipelines_comparison\images\denoising\print01-spm12-denoising-ctr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8890" y="548680"/>
            <a:ext cx="2532170" cy="6309321"/>
          </a:xfrm>
          <a:prstGeom prst="rect">
            <a:avLst/>
          </a:prstGeom>
          <a:noFill/>
        </p:spPr>
      </p:pic>
      <p:pic>
        <p:nvPicPr>
          <p:cNvPr id="2052" name="Picture 4" descr="C:\Giga\fmri_pipelines_comparison\images\denoising\print01-spm12newseg-denoising-contro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0192" y="548680"/>
            <a:ext cx="2540666" cy="630932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043608" y="539388"/>
            <a:ext cx="2089033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     SPM8+VBM     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779912" y="548680"/>
            <a:ext cx="1967205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  SPM12 </a:t>
            </a:r>
            <a:r>
              <a:rPr lang="fr-FR" dirty="0" err="1" smtClean="0">
                <a:solidFill>
                  <a:schemeClr val="accent1"/>
                </a:solidFill>
              </a:rPr>
              <a:t>OldSeg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endParaRPr lang="fr-FR" dirty="0">
              <a:solidFill>
                <a:schemeClr val="accent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588224" y="539388"/>
            <a:ext cx="2069797" cy="369332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</a:rPr>
              <a:t>  SPM12 </a:t>
            </a:r>
            <a:r>
              <a:rPr lang="fr-FR" dirty="0" err="1" smtClean="0">
                <a:solidFill>
                  <a:schemeClr val="accent1"/>
                </a:solidFill>
              </a:rPr>
              <a:t>NewSeg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GIGA_ppt">
  <a:themeElements>
    <a:clrScheme name="Personnalisée 15">
      <a:dk1>
        <a:srgbClr val="2D3235"/>
      </a:dk1>
      <a:lt1>
        <a:srgbClr val="2D3235"/>
      </a:lt1>
      <a:dk2>
        <a:srgbClr val="FFFFFF"/>
      </a:dk2>
      <a:lt2>
        <a:srgbClr val="FFFFFF"/>
      </a:lt2>
      <a:accent1>
        <a:srgbClr val="FFFFFF"/>
      </a:accent1>
      <a:accent2>
        <a:srgbClr val="78B41D"/>
      </a:accent2>
      <a:accent3>
        <a:srgbClr val="E2007A"/>
      </a:accent3>
      <a:accent4>
        <a:srgbClr val="79B51C"/>
      </a:accent4>
      <a:accent5>
        <a:srgbClr val="F9F60E"/>
      </a:accent5>
      <a:accent6>
        <a:srgbClr val="7030A0"/>
      </a:accent6>
      <a:hlink>
        <a:srgbClr val="00A3D6"/>
      </a:hlink>
      <a:folHlink>
        <a:srgbClr val="694F07"/>
      </a:folHlink>
    </a:clrScheme>
    <a:fontScheme name="Mé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Mé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22274</TotalTime>
  <Words>1179</Words>
  <Application>Microsoft Office PowerPoint</Application>
  <PresentationFormat>On-screen Show (4:3)</PresentationFormat>
  <Paragraphs>244</Paragraphs>
  <Slides>25</Slides>
  <Notes>25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GIGA_ppt</vt:lpstr>
      <vt:lpstr>Slide 1</vt:lpstr>
      <vt:lpstr>Outline</vt:lpstr>
      <vt:lpstr>Background: Why?</vt:lpstr>
      <vt:lpstr>fMRI pipelines: Code analysis overview</vt:lpstr>
      <vt:lpstr>fMRI pipelines: Code analysis results</vt:lpstr>
      <vt:lpstr>fMRI pipelines: Code analysis results</vt:lpstr>
      <vt:lpstr>fMRI pipelines: Images comparisons</vt:lpstr>
      <vt:lpstr>fMRI pipelines: Segmentation</vt:lpstr>
      <vt:lpstr>fMRI pipelines: Denoising Controls</vt:lpstr>
      <vt:lpstr>fMRI pipelines: Denoising Patient</vt:lpstr>
      <vt:lpstr>fMRI pipelines: First-Level Controls</vt:lpstr>
      <vt:lpstr>fMRI pipelines: First-Level Patient</vt:lpstr>
      <vt:lpstr>fMRI pipelines: Second-Level</vt:lpstr>
      <vt:lpstr>fMRI pipelines: propositions</vt:lpstr>
      <vt:lpstr>Threshold tweaking</vt:lpstr>
      <vt:lpstr>Threshold tweaking</vt:lpstr>
      <vt:lpstr>Visualization is not really two-sided</vt:lpstr>
      <vt:lpstr>Manipulation errors &amp; QA</vt:lpstr>
      <vt:lpstr>Manipulation errors &amp; QA</vt:lpstr>
      <vt:lpstr>Other considerations</vt:lpstr>
      <vt:lpstr>Propositions</vt:lpstr>
      <vt:lpstr>Conclusion</vt:lpstr>
      <vt:lpstr>Slide 23</vt:lpstr>
      <vt:lpstr>Slide 24</vt:lpstr>
      <vt:lpstr>Slide 25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FMRI pipelines comparison</dc:title>
  <dc:subject>FMRI pipelines comparison</dc:subject>
  <dc:creator>Stephen Larroque</dc:creator>
  <cp:keywords>fmri functional connectivity mri</cp:keywords>
  <cp:lastModifiedBy>Stephen</cp:lastModifiedBy>
  <cp:revision>793</cp:revision>
  <dcterms:created xsi:type="dcterms:W3CDTF">2009-01-21T08:35:56Z</dcterms:created>
  <dcterms:modified xsi:type="dcterms:W3CDTF">2022-04-10T10:31:56Z</dcterms:modified>
</cp:coreProperties>
</file>